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256" r:id="rId6"/>
    <p:sldId id="264" r:id="rId7"/>
    <p:sldId id="265" r:id="rId8"/>
    <p:sldId id="268" r:id="rId9"/>
    <p:sldId id="2134807414" r:id="rId10"/>
    <p:sldId id="2134807415" r:id="rId11"/>
    <p:sldId id="269" r:id="rId12"/>
    <p:sldId id="2134807416" r:id="rId13"/>
    <p:sldId id="2134807413" r:id="rId14"/>
    <p:sldId id="2134807417" r:id="rId15"/>
    <p:sldId id="272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1DE64E-CDBB-43C4-8659-AEF008D85098}" v="23" dt="2023-09-20T05:55:23.152"/>
  </p1510:revLst>
</p1510:revInfo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4166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4C46259-880A-50D9-1AAC-DB15D4C188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sz="100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851C22-3996-E406-DE3E-16B6E9B3DA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FCE27-FE70-442B-B87D-AC194230AC7F}" type="datetimeFigureOut">
              <a:rPr lang="nl-NL" sz="1000" smtClean="0"/>
              <a:t>23-9-2023</a:t>
            </a:fld>
            <a:endParaRPr lang="nl-NL" sz="10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999AD5-2A21-9333-3B41-47B8092D82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sz="10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2F5695F-64D0-D941-92A1-BF2BF1A375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A802D-AC80-4EB9-B6AA-295D4B4CAC92}" type="slidenum">
              <a:rPr lang="nl-NL" sz="1000" smtClean="0"/>
              <a:t>‹#›</a:t>
            </a:fld>
            <a:endParaRPr lang="nl-NL" sz="1000"/>
          </a:p>
        </p:txBody>
      </p:sp>
    </p:spTree>
    <p:extLst>
      <p:ext uri="{BB962C8B-B14F-4D97-AF65-F5344CB8AC3E}">
        <p14:creationId xmlns:p14="http://schemas.microsoft.com/office/powerpoint/2010/main" val="2119053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45AC293-7589-435C-8762-FF43ED7A1814}" type="datetimeFigureOut">
              <a:rPr lang="nl-NL" smtClean="0"/>
              <a:pPr/>
              <a:t>23-9-2023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0668A125-B2EB-40BE-B691-13FF2B30FA2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2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lauw, water, Elektrisch blauw, schermopname&#10;&#10;Automatisch gegenereerde beschrijving">
            <a:extLst>
              <a:ext uri="{FF2B5EF4-FFF2-40B4-BE49-F238E27FC236}">
                <a16:creationId xmlns:a16="http://schemas.microsoft.com/office/drawing/2014/main" id="{AA4D85AE-F454-4E3F-0DFB-8AF7FCB913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3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it, ontwerp&#10;&#10;Automatisch gegenereerde beschrijving">
            <a:extLst>
              <a:ext uri="{FF2B5EF4-FFF2-40B4-BE49-F238E27FC236}">
                <a16:creationId xmlns:a16="http://schemas.microsoft.com/office/drawing/2014/main" id="{277DA7EF-8F77-5D3E-A4C5-51D38A279F4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51DCF0-9768-4EEE-9C12-5CAFCAFF4C0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99212" y="1808163"/>
            <a:ext cx="4966021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279856D-28DF-4275-908D-D6BF96710C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9213" y="2241550"/>
            <a:ext cx="4966020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7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 userDrawn="1">
          <p15:clr>
            <a:srgbClr val="FBAE40"/>
          </p15:clr>
        </p15:guide>
        <p15:guide id="2" pos="4031" userDrawn="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39B67F71-9B2D-2135-6A36-1A928FBF589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9214" y="1808163"/>
            <a:ext cx="4953000" cy="4213225"/>
          </a:xfrm>
        </p:spPr>
        <p:txBody>
          <a:bodyPr bIns="1008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6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Subheader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086D50C-54DC-FE2F-7998-772EBFFB36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A5C3FE49-D78B-088B-78A8-D7BE11C48E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091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00396F63-1EF2-DD07-3BF8-50363A8B8D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5" y="2875002"/>
            <a:ext cx="5040000" cy="55399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“Quote”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1145" y="3429000"/>
            <a:ext cx="5040000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697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00396F63-1EF2-DD07-3BF8-50363A8B8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956EB57-6496-9962-761C-753CA7132B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875002"/>
            <a:ext cx="3078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“Quote”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1147" y="3429000"/>
            <a:ext cx="3078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98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water, vectorafbeeldingen&#10;&#10;Automatisch gegenereerde beschrijving">
            <a:extLst>
              <a:ext uri="{FF2B5EF4-FFF2-40B4-BE49-F238E27FC236}">
                <a16:creationId xmlns:a16="http://schemas.microsoft.com/office/drawing/2014/main" id="{5AB9F1E2-184F-48A5-4E5D-9DF13379B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4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1975DCD7-64A1-4D17-5AB2-B373D50F51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2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ater, Turquoise, vectorafbeeldingen&#10;&#10;Automatisch gegenereerde beschrijving">
            <a:extLst>
              <a:ext uri="{FF2B5EF4-FFF2-40B4-BE49-F238E27FC236}">
                <a16:creationId xmlns:a16="http://schemas.microsoft.com/office/drawing/2014/main" id="{45F0CA31-0023-5115-C19D-A830EBB268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7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it, water&#10;&#10;Automatisch gegenereerde beschrijving">
            <a:extLst>
              <a:ext uri="{FF2B5EF4-FFF2-40B4-BE49-F238E27FC236}">
                <a16:creationId xmlns:a16="http://schemas.microsoft.com/office/drawing/2014/main" id="{1620957C-DD4E-8D02-E93B-A4F7794CAE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1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water, blauw&#10;&#10;Automatisch gegenereerde beschrijving">
            <a:extLst>
              <a:ext uri="{FF2B5EF4-FFF2-40B4-BE49-F238E27FC236}">
                <a16:creationId xmlns:a16="http://schemas.microsoft.com/office/drawing/2014/main" id="{16AF6A75-4FB1-60F2-9574-9827AE5C2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3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blauw, water, Elektrisch blauw&#10;&#10;Automatisch gegenereerde beschrijving">
            <a:extLst>
              <a:ext uri="{FF2B5EF4-FFF2-40B4-BE49-F238E27FC236}">
                <a16:creationId xmlns:a16="http://schemas.microsoft.com/office/drawing/2014/main" id="{8DC64A9E-462C-E191-6844-AE03DE9F28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Chapter title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5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F468E3-D7F8-3AC0-357F-62674CC24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021388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E72430-CA8B-D45B-873F-A16635EF47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4F2603-D0F5-8186-3B8B-7078A1F2E9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8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F468E3-D7F8-3AC0-357F-62674CC24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846012D-3437-5174-2C75-473136369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90AB31-C9FF-A6C0-ED43-788735D378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lauw, water, schermopname&#10;&#10;Automatisch gegenereerde beschrijving">
            <a:extLst>
              <a:ext uri="{FF2B5EF4-FFF2-40B4-BE49-F238E27FC236}">
                <a16:creationId xmlns:a16="http://schemas.microsoft.com/office/drawing/2014/main" id="{C359617C-F600-6716-AAFA-12C794BC20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8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blauw, water, Elektrisch blauw&#10;&#10;Automatisch gegenereerde beschrijving">
            <a:extLst>
              <a:ext uri="{FF2B5EF4-FFF2-40B4-BE49-F238E27FC236}">
                <a16:creationId xmlns:a16="http://schemas.microsoft.com/office/drawing/2014/main" id="{310DA801-4B67-98D6-1C40-9F2132705E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6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water, blauw, Elektrisch blauw, schermopname&#10;&#10;Automatisch gegenereerde beschrijving">
            <a:extLst>
              <a:ext uri="{FF2B5EF4-FFF2-40B4-BE49-F238E27FC236}">
                <a16:creationId xmlns:a16="http://schemas.microsoft.com/office/drawing/2014/main" id="{0C92AAFA-ACBD-9C28-5D29-D5C0688AC0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43189" cy="6886794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4140000" cy="55399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4140000" cy="46166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4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49D9CFDF-6199-84FC-DD9C-9EE5E72646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Chapter title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70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water, blauw&#10;&#10;Automatisch gegenereerde beschrijving">
            <a:extLst>
              <a:ext uri="{FF2B5EF4-FFF2-40B4-BE49-F238E27FC236}">
                <a16:creationId xmlns:a16="http://schemas.microsoft.com/office/drawing/2014/main" id="{32A19748-D1BE-E3C2-C2C7-437FD771E7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499" y="211334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FBA4834-1B47-48FA-B341-B048E3128F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99" y="41826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D3F43B7-3974-4835-A8E9-FAB67672FB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75298" y="211493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D2E8FF-F2DE-4D53-A047-6387A71314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5298" y="4184205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89F8303-B8B6-4740-9407-07CFA2BE53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25097" y="211334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5FBF798-2395-4DEA-893B-0A69A9C4E0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25097" y="41826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Plassholder for tekst 13">
            <a:extLst>
              <a:ext uri="{FF2B5EF4-FFF2-40B4-BE49-F238E27FC236}">
                <a16:creationId xmlns:a16="http://schemas.microsoft.com/office/drawing/2014/main" id="{5B1FC8BA-51AF-415E-A4F8-0349DAF4E4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75298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C79AF395-5DA0-43BE-964A-9D760C68CFD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9236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4" name="Plassholder for tekst 13">
            <a:extLst>
              <a:ext uri="{FF2B5EF4-FFF2-40B4-BE49-F238E27FC236}">
                <a16:creationId xmlns:a16="http://schemas.microsoft.com/office/drawing/2014/main" id="{6F856F4B-C1E9-4A7E-ADC8-9BF349BDF8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6500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5" name="Plassholder for tekst 13">
            <a:extLst>
              <a:ext uri="{FF2B5EF4-FFF2-40B4-BE49-F238E27FC236}">
                <a16:creationId xmlns:a16="http://schemas.microsoft.com/office/drawing/2014/main" id="{1FAF68DD-F083-4112-AEE7-A6FF3667E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76000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6" name="Plassholder for tekst 13">
            <a:extLst>
              <a:ext uri="{FF2B5EF4-FFF2-40B4-BE49-F238E27FC236}">
                <a16:creationId xmlns:a16="http://schemas.microsoft.com/office/drawing/2014/main" id="{A3BE0F03-ED02-4E92-AF74-B8C0C2010E1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9938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7" name="Plassholder for tekst 13">
            <a:extLst>
              <a:ext uri="{FF2B5EF4-FFF2-40B4-BE49-F238E27FC236}">
                <a16:creationId xmlns:a16="http://schemas.microsoft.com/office/drawing/2014/main" id="{56563C9C-49B1-46FC-BD14-AF22D17F3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27202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76C496-E6E5-7B9C-471C-180DCA30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82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no log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ater, Turquoise&#10;&#10;Automatisch gegenereerde beschrijving">
            <a:extLst>
              <a:ext uri="{FF2B5EF4-FFF2-40B4-BE49-F238E27FC236}">
                <a16:creationId xmlns:a16="http://schemas.microsoft.com/office/drawing/2014/main" id="{65208F5A-85B3-7C36-BF10-7A8093D1F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77C1FA-D2D5-CFB4-96A0-19CDEFE7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0E8FFB-E641-478C-6A4A-615A3613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808162"/>
            <a:ext cx="9360000" cy="4213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FE6C63-9DF7-47B4-A9E8-5FA9B619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8E43A-4539-D8BD-BE85-63E6B454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61968"/>
            <a:ext cx="235642" cy="153888"/>
          </a:xfrm>
          <a:prstGeom prst="rect">
            <a:avLst/>
          </a:prstGeom>
        </p:spPr>
        <p:txBody>
          <a:bodyPr/>
          <a:lstStyle/>
          <a:p>
            <a:fld id="{F127CED5-AB45-471E-9834-33690772F6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5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no logo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it&#10;&#10;Automatisch gegenereerde beschrijving">
            <a:extLst>
              <a:ext uri="{FF2B5EF4-FFF2-40B4-BE49-F238E27FC236}">
                <a16:creationId xmlns:a16="http://schemas.microsoft.com/office/drawing/2014/main" id="{807875DD-EC7B-0A33-A4A9-62B3BE5C8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77C1FA-D2D5-CFB4-96A0-19CDEFE7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0E8FFB-E641-478C-6A4A-615A3613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808162"/>
            <a:ext cx="9360000" cy="4213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FE6C63-9DF7-47B4-A9E8-5FA9B619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8E43A-4539-D8BD-BE85-63E6B454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61968"/>
            <a:ext cx="235642" cy="153888"/>
          </a:xfrm>
          <a:prstGeom prst="rect">
            <a:avLst/>
          </a:prstGeom>
        </p:spPr>
        <p:txBody>
          <a:bodyPr/>
          <a:lstStyle/>
          <a:p>
            <a:fld id="{F127CED5-AB45-471E-9834-33690772F6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6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ubheader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ater, ontwerp&#10;&#10;Automatisch gegenereerde beschrijving">
            <a:extLst>
              <a:ext uri="{FF2B5EF4-FFF2-40B4-BE49-F238E27FC236}">
                <a16:creationId xmlns:a16="http://schemas.microsoft.com/office/drawing/2014/main" id="{03BEFF32-6BBC-BC4D-5C09-FBF64BDEB9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7992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580" y="1808163"/>
            <a:ext cx="799200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2241551"/>
            <a:ext cx="7992000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4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14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it, ontwerp&#10;&#10;Automatisch gegenereerde beschrijving">
            <a:extLst>
              <a:ext uri="{FF2B5EF4-FFF2-40B4-BE49-F238E27FC236}">
                <a16:creationId xmlns:a16="http://schemas.microsoft.com/office/drawing/2014/main" id="{A237CCF6-8377-D5AC-A29C-54DC2EB8C1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77DDFF-673D-235E-6B63-905C6AA08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216"/>
            <a:ext cx="105156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9BCC1F86-E38D-7B25-C129-50875DA89A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1808163"/>
            <a:ext cx="4968875" cy="42132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B9C6692-2689-B14F-7AE2-3BE372A1AC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9213" y="1808163"/>
            <a:ext cx="4954587" cy="42132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CF5984B9-F1B2-A556-2813-DCC49C2948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0ED87D3F-8A7F-298B-DEF9-FE07C1DFBF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3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 userDrawn="1">
          <p15:clr>
            <a:srgbClr val="FBAE40"/>
          </p15:clr>
        </p15:guide>
        <p15:guide id="2" pos="403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5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2D377B-B3C8-0EFB-5AD2-16D30852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10512425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5FB85B-B3FF-EA26-83BA-CF9F9CD38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08162"/>
            <a:ext cx="10512425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14D1F2-FD60-4247-0F9C-B597AD038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8031" y="6393281"/>
            <a:ext cx="432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586D3B-86C3-65E7-BC34-B4CD0B846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93281"/>
            <a:ext cx="23564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163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7" r:id="rId4"/>
    <p:sldLayoutId id="2147483668" r:id="rId5"/>
    <p:sldLayoutId id="2147483670" r:id="rId6"/>
    <p:sldLayoutId id="2147483676" r:id="rId7"/>
    <p:sldLayoutId id="2147483652" r:id="rId8"/>
    <p:sldLayoutId id="2147483662" r:id="rId9"/>
    <p:sldLayoutId id="2147483663" r:id="rId10"/>
    <p:sldLayoutId id="2147483664" r:id="rId11"/>
    <p:sldLayoutId id="2147483665" r:id="rId12"/>
    <p:sldLayoutId id="2147483674" r:id="rId13"/>
    <p:sldLayoutId id="2147483675" r:id="rId14"/>
    <p:sldLayoutId id="2147483654" r:id="rId15"/>
    <p:sldLayoutId id="2147483672" r:id="rId16"/>
    <p:sldLayoutId id="2147483671" r:id="rId17"/>
    <p:sldLayoutId id="2147483673" r:id="rId18"/>
    <p:sldLayoutId id="2147483677" r:id="rId19"/>
    <p:sldLayoutId id="2147483655" r:id="rId20"/>
    <p:sldLayoutId id="2147483666" r:id="rId21"/>
    <p:sldLayoutId id="2147483658" r:id="rId22"/>
    <p:sldLayoutId id="2147483659" r:id="rId23"/>
    <p:sldLayoutId id="214748366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-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895350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1139" userDrawn="1">
          <p15:clr>
            <a:srgbClr val="F26B43"/>
          </p15:clr>
        </p15:guide>
        <p15:guide id="4" pos="71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BF824A6-3EB3-6A84-8AE4-BC517CB03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147" y="1208945"/>
            <a:ext cx="5040000" cy="1661993"/>
          </a:xfrm>
        </p:spPr>
        <p:txBody>
          <a:bodyPr/>
          <a:lstStyle/>
          <a:p>
            <a:r>
              <a:rPr lang="nl-NL"/>
              <a:t>De langverwachte kaders: Nationaal Plan Energiesysteem</a:t>
            </a:r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2C82DA5E-529D-95AF-F240-CF1B637B2B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Laetitia Ouillet, eRisk Group &amp; Voetnoten (podcast)</a:t>
            </a:r>
          </a:p>
        </p:txBody>
      </p:sp>
    </p:spTree>
    <p:extLst>
      <p:ext uri="{BB962C8B-B14F-4D97-AF65-F5344CB8AC3E}">
        <p14:creationId xmlns:p14="http://schemas.microsoft.com/office/powerpoint/2010/main" val="24278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21C69-C016-41F8-0984-2535D13D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Het NPE in beeld? (maart 2050)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2F457-3EE8-66F4-41DC-513CE0E6D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1" y="1260000"/>
            <a:ext cx="7739999" cy="464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AE38CE-5FA5-D117-EB74-AF78AC6BD565}"/>
              </a:ext>
            </a:extLst>
          </p:cNvPr>
          <p:cNvSpPr/>
          <p:nvPr/>
        </p:nvSpPr>
        <p:spPr>
          <a:xfrm>
            <a:off x="9048000" y="5976000"/>
            <a:ext cx="180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A8101D-23E8-9BAE-7746-5FE30B89F638}"/>
              </a:ext>
            </a:extLst>
          </p:cNvPr>
          <p:cNvSpPr/>
          <p:nvPr/>
        </p:nvSpPr>
        <p:spPr>
          <a:xfrm>
            <a:off x="9048000" y="5688000"/>
            <a:ext cx="180000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FC9A8D-6CBC-E041-6771-779CB36213AA}"/>
              </a:ext>
            </a:extLst>
          </p:cNvPr>
          <p:cNvSpPr/>
          <p:nvPr/>
        </p:nvSpPr>
        <p:spPr>
          <a:xfrm>
            <a:off x="9048000" y="5112000"/>
            <a:ext cx="180000" cy="10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7609F5-D4E4-1ECF-4EA4-28678EDC42C0}"/>
              </a:ext>
            </a:extLst>
          </p:cNvPr>
          <p:cNvSpPr/>
          <p:nvPr/>
        </p:nvSpPr>
        <p:spPr>
          <a:xfrm>
            <a:off x="9048000" y="5400000"/>
            <a:ext cx="18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A7400-5287-B228-F783-FBBEA431FE1A}"/>
              </a:ext>
            </a:extLst>
          </p:cNvPr>
          <p:cNvSpPr/>
          <p:nvPr/>
        </p:nvSpPr>
        <p:spPr>
          <a:xfrm>
            <a:off x="9048000" y="4824000"/>
            <a:ext cx="180000" cy="10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218D9C-AD69-F8EA-BCDE-806EEA09E9A4}"/>
              </a:ext>
            </a:extLst>
          </p:cNvPr>
          <p:cNvCxnSpPr>
            <a:cxnSpLocks/>
          </p:cNvCxnSpPr>
          <p:nvPr/>
        </p:nvCxnSpPr>
        <p:spPr>
          <a:xfrm>
            <a:off x="9048000" y="4608000"/>
            <a:ext cx="180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67D68-0C31-A02A-AC3C-52D7E0FE0484}"/>
              </a:ext>
            </a:extLst>
          </p:cNvPr>
          <p:cNvCxnSpPr>
            <a:cxnSpLocks/>
          </p:cNvCxnSpPr>
          <p:nvPr/>
        </p:nvCxnSpPr>
        <p:spPr>
          <a:xfrm>
            <a:off x="9048000" y="4032000"/>
            <a:ext cx="18000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9379FD-CFC9-4FE1-E15E-016F80C4184D}"/>
              </a:ext>
            </a:extLst>
          </p:cNvPr>
          <p:cNvCxnSpPr>
            <a:cxnSpLocks/>
          </p:cNvCxnSpPr>
          <p:nvPr/>
        </p:nvCxnSpPr>
        <p:spPr>
          <a:xfrm>
            <a:off x="9048000" y="3744000"/>
            <a:ext cx="1800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B915551-42A1-FB89-6BB6-C24254F44871}"/>
              </a:ext>
            </a:extLst>
          </p:cNvPr>
          <p:cNvSpPr/>
          <p:nvPr/>
        </p:nvSpPr>
        <p:spPr>
          <a:xfrm>
            <a:off x="9228000" y="5904000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l-NL" sz="900" dirty="0">
                <a:solidFill>
                  <a:schemeClr val="bg2">
                    <a:lumMod val="50000"/>
                  </a:schemeClr>
                </a:solidFill>
              </a:rPr>
              <a:t>Gemiddelde moleculen productie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029A02-CF47-81EC-1457-0615CDFE7A5C}"/>
              </a:ext>
            </a:extLst>
          </p:cNvPr>
          <p:cNvSpPr/>
          <p:nvPr/>
        </p:nvSpPr>
        <p:spPr>
          <a:xfrm>
            <a:off x="9263383" y="5616000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l-NL" sz="900" dirty="0">
                <a:solidFill>
                  <a:schemeClr val="bg2">
                    <a:lumMod val="50000"/>
                  </a:schemeClr>
                </a:solidFill>
              </a:rPr>
              <a:t>Inzet flexibiliteit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DDFDBA-563A-64AC-11CD-EC1570E72C29}"/>
              </a:ext>
            </a:extLst>
          </p:cNvPr>
          <p:cNvSpPr/>
          <p:nvPr/>
        </p:nvSpPr>
        <p:spPr>
          <a:xfrm>
            <a:off x="9264000" y="5328000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l-NL" sz="900" dirty="0">
                <a:solidFill>
                  <a:schemeClr val="bg2">
                    <a:lumMod val="50000"/>
                  </a:schemeClr>
                </a:solidFill>
              </a:rPr>
              <a:t>Inzet back-up / H2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B8F0D6-5567-F795-6095-CB0F3C919C9F}"/>
              </a:ext>
            </a:extLst>
          </p:cNvPr>
          <p:cNvSpPr/>
          <p:nvPr/>
        </p:nvSpPr>
        <p:spPr>
          <a:xfrm>
            <a:off x="9264000" y="5040000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l-NL" sz="900" dirty="0">
                <a:solidFill>
                  <a:schemeClr val="bg2">
                    <a:lumMod val="50000"/>
                  </a:schemeClr>
                </a:solidFill>
              </a:rPr>
              <a:t>RES voor reguliere elektriciteitsvraag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454C20-2571-6015-7346-230D43F9B33E}"/>
              </a:ext>
            </a:extLst>
          </p:cNvPr>
          <p:cNvSpPr/>
          <p:nvPr/>
        </p:nvSpPr>
        <p:spPr>
          <a:xfrm>
            <a:off x="9263383" y="4752000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l-NL" sz="900" dirty="0">
                <a:solidFill>
                  <a:schemeClr val="bg2">
                    <a:lumMod val="50000"/>
                  </a:schemeClr>
                </a:solidFill>
              </a:rPr>
              <a:t>Kernenergie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546317-A340-735D-B1AB-78D8ED1A74A1}"/>
              </a:ext>
            </a:extLst>
          </p:cNvPr>
          <p:cNvSpPr/>
          <p:nvPr/>
        </p:nvSpPr>
        <p:spPr>
          <a:xfrm>
            <a:off x="9264000" y="4500000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l-NL" sz="900" dirty="0">
                <a:solidFill>
                  <a:schemeClr val="bg2">
                    <a:lumMod val="50000"/>
                  </a:schemeClr>
                </a:solidFill>
              </a:rPr>
              <a:t>Totale RES productie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BE5171-80D9-9877-4D27-806DF0E937CB}"/>
              </a:ext>
            </a:extLst>
          </p:cNvPr>
          <p:cNvSpPr/>
          <p:nvPr/>
        </p:nvSpPr>
        <p:spPr>
          <a:xfrm>
            <a:off x="9263383" y="3924000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l-NL" sz="900" dirty="0">
                <a:solidFill>
                  <a:schemeClr val="bg2">
                    <a:lumMod val="50000"/>
                  </a:schemeClr>
                </a:solidFill>
              </a:rPr>
              <a:t>Gemiddelde totale energie- en grondstoffenvraag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C05B4A-A167-AA67-4C47-6D9FD2D77081}"/>
              </a:ext>
            </a:extLst>
          </p:cNvPr>
          <p:cNvSpPr/>
          <p:nvPr/>
        </p:nvSpPr>
        <p:spPr>
          <a:xfrm>
            <a:off x="9263383" y="3636000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l-NL" sz="900" dirty="0">
                <a:solidFill>
                  <a:schemeClr val="bg2">
                    <a:lumMod val="50000"/>
                  </a:schemeClr>
                </a:solidFill>
              </a:rPr>
              <a:t>Elektriciteitsvraag</a:t>
            </a:r>
          </a:p>
        </p:txBody>
      </p:sp>
    </p:spTree>
    <p:extLst>
      <p:ext uri="{BB962C8B-B14F-4D97-AF65-F5344CB8AC3E}">
        <p14:creationId xmlns:p14="http://schemas.microsoft.com/office/powerpoint/2010/main" val="29545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74D446-1675-394C-C1AE-F3DE6B565D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7766" r="77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64F34B8-CF4F-0A1C-1483-2CB4C18FB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146" y="659011"/>
            <a:ext cx="4364853" cy="2769989"/>
          </a:xfrm>
        </p:spPr>
        <p:txBody>
          <a:bodyPr/>
          <a:lstStyle/>
          <a:p>
            <a:r>
              <a:rPr lang="nl-NL"/>
              <a:t>“Het energiesysteem gaat van een faciliterende naar een ordenende rol”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D22B6942-61E5-0C6A-9709-C4BF6CCAD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6" y="3429000"/>
            <a:ext cx="3391459" cy="461665"/>
          </a:xfrm>
        </p:spPr>
        <p:txBody>
          <a:bodyPr/>
          <a:lstStyle/>
          <a:p>
            <a:r>
              <a:rPr lang="nl-NL"/>
              <a:t>Nationaal Plan Energiesysteem, 2023</a:t>
            </a:r>
          </a:p>
        </p:txBody>
      </p:sp>
    </p:spTree>
    <p:extLst>
      <p:ext uri="{BB962C8B-B14F-4D97-AF65-F5344CB8AC3E}">
        <p14:creationId xmlns:p14="http://schemas.microsoft.com/office/powerpoint/2010/main" val="11131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B9CCC-B8AB-F5CC-0EF3-6EF8F2E3C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216"/>
            <a:ext cx="10515600" cy="443198"/>
          </a:xfrm>
        </p:spPr>
        <p:txBody>
          <a:bodyPr wrap="square" anchor="t">
            <a:normAutofit/>
          </a:bodyPr>
          <a:lstStyle/>
          <a:p>
            <a:r>
              <a:rPr lang="nl-NL"/>
              <a:t>Aanloop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F228C-9AA7-C521-503A-01BF3A44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81" y="1272359"/>
            <a:ext cx="4012931" cy="4749030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6902E9-C4A3-2A7C-C7A3-08D95480936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56903" y="1272359"/>
            <a:ext cx="5896897" cy="4749030"/>
          </a:xfrm>
        </p:spPr>
        <p:txBody>
          <a:bodyPr anchor="t">
            <a:normAutofit/>
          </a:bodyPr>
          <a:lstStyle/>
          <a:p>
            <a:r>
              <a:rPr lang="nl-NL" sz="1600"/>
              <a:t>Vertaling van hogere targets voor CO2 doel 2030 (van 49% naar 55%-60%)</a:t>
            </a:r>
          </a:p>
          <a:p>
            <a:r>
              <a:rPr lang="nl-NL" sz="1600"/>
              <a:t>Diverse adviezen en analyses: Commissie van Geest, IBO, II3050, Target Grid, burgerraadpleging, gebruikssectoren, analyses PBL, optimalisatiestudie kernenergie, WRR rapport over rechtvaardigheid, expertgroep 2050, talloze moties TK (etc)</a:t>
            </a:r>
          </a:p>
          <a:p>
            <a:r>
              <a:rPr lang="nl-NL" sz="1600"/>
              <a:t>Aanvullende klimaatpakket: KEV rekent voor het eerst rond</a:t>
            </a:r>
          </a:p>
          <a:p>
            <a:r>
              <a:rPr lang="nl-NL" sz="1600"/>
              <a:t>Lancering NPE: </a:t>
            </a:r>
          </a:p>
          <a:p>
            <a:pPr lvl="1"/>
            <a:r>
              <a:rPr lang="nl-NL" sz="1600"/>
              <a:t>Concept: consultatie plus brede dialoog </a:t>
            </a:r>
          </a:p>
          <a:p>
            <a:pPr lvl="1"/>
            <a:r>
              <a:rPr lang="nl-NL" sz="1600"/>
              <a:t>Ontwerpprincipes</a:t>
            </a:r>
          </a:p>
          <a:p>
            <a:pPr lvl="1"/>
            <a:r>
              <a:rPr lang="nl-NL" sz="1600"/>
              <a:t>5 richtinggevende hoofdkeuzes</a:t>
            </a:r>
          </a:p>
          <a:p>
            <a:pPr lvl="1"/>
            <a:r>
              <a:rPr lang="nl-NL" sz="1600"/>
              <a:t>Ketenanalyse (ketenbenadering?)</a:t>
            </a:r>
          </a:p>
          <a:p>
            <a:pPr lvl="1"/>
            <a:r>
              <a:rPr lang="nl-NL" sz="1600"/>
              <a:t>Wettelijke borging in Energiewet</a:t>
            </a:r>
          </a:p>
          <a:p>
            <a:pPr lvl="1"/>
            <a:endParaRPr lang="nl-NL" sz="1600"/>
          </a:p>
          <a:p>
            <a:pPr lvl="1"/>
            <a:endParaRPr lang="nl-NL" sz="1600"/>
          </a:p>
          <a:p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8672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5F4DD-3074-A69E-C36F-F380D9B6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10512425" cy="443198"/>
          </a:xfrm>
        </p:spPr>
        <p:txBody>
          <a:bodyPr wrap="square" anchor="t">
            <a:normAutofit/>
          </a:bodyPr>
          <a:lstStyle/>
          <a:p>
            <a:r>
              <a:rPr lang="nl-NL"/>
              <a:t>Ontwerpprincipes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685A90-22AA-AC7E-252E-57EC9EAB8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595" y="6177030"/>
            <a:ext cx="5256213" cy="286653"/>
          </a:xfrm>
        </p:spPr>
        <p:txBody>
          <a:bodyPr anchor="t">
            <a:noAutofit/>
          </a:bodyPr>
          <a:lstStyle/>
          <a:p>
            <a:r>
              <a:rPr lang="nl-NL" sz="1400">
                <a:solidFill>
                  <a:schemeClr val="tx1"/>
                </a:solidFill>
              </a:rPr>
              <a:t>Vier verdelingsbeginselen: breekt met logica klimaatakkoord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13BE4CE-76BD-00E0-C5E1-72833C2C3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9788" y="1361422"/>
            <a:ext cx="7662187" cy="286653"/>
          </a:xfrm>
        </p:spPr>
        <p:txBody>
          <a:bodyPr/>
          <a:lstStyle/>
          <a:p>
            <a:r>
              <a:rPr lang="nl-NL" sz="2000"/>
              <a:t>Ruimtelijke effecten en verdelingsvraagstuk zijn toegevoegd</a:t>
            </a:r>
          </a:p>
          <a:p>
            <a:endParaRPr lang="en-US"/>
          </a:p>
        </p:txBody>
      </p:sp>
      <p:pic>
        <p:nvPicPr>
          <p:cNvPr id="7" name="Picture 6" descr="A diagram of different types of people&#10;&#10;Description automatically generated">
            <a:extLst>
              <a:ext uri="{FF2B5EF4-FFF2-40B4-BE49-F238E27FC236}">
                <a16:creationId xmlns:a16="http://schemas.microsoft.com/office/drawing/2014/main" id="{81B2A274-C545-8748-F7FA-072D7D649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11" y="2241550"/>
            <a:ext cx="4433827" cy="3779838"/>
          </a:xfrm>
          <a:prstGeom prst="rect">
            <a:avLst/>
          </a:prstGeom>
          <a:noFill/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9B0ECA-4F76-CBEA-D5E6-CC6BAFE338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86193" y="2241550"/>
            <a:ext cx="4966020" cy="3779838"/>
          </a:xfrm>
        </p:spPr>
        <p:txBody>
          <a:bodyPr anchor="t">
            <a:normAutofit/>
          </a:bodyPr>
          <a:lstStyle/>
          <a:p>
            <a:r>
              <a:rPr lang="nl-NL" sz="1700" dirty="0"/>
              <a:t>Betaalbaar, betrouwbaar &amp; veilig, duurzaam: zo laag mogelijk maatschappelijke kosten </a:t>
            </a:r>
            <a:r>
              <a:rPr lang="nl-NL" sz="1700" dirty="0" err="1"/>
              <a:t>vs</a:t>
            </a:r>
            <a:r>
              <a:rPr lang="nl-NL" sz="1700" dirty="0"/>
              <a:t> lage prijzen, verdienvermogen, voorkomen van strategische afhankelijkheden, duurzaam is ook biodiversiteit</a:t>
            </a:r>
          </a:p>
          <a:p>
            <a:r>
              <a:rPr lang="nl-NL" sz="1700" dirty="0"/>
              <a:t>Rechtvaardig (en participatief): verdeelvraagstukken, betrekken van burgers bij vormgeven van beleid</a:t>
            </a:r>
          </a:p>
          <a:p>
            <a:r>
              <a:rPr lang="nl-NL" sz="1700" dirty="0"/>
              <a:t>Ruimte en milieu: gebiedsgericht, tijdig ruimte reserveren en aanwijsbeleid (grotere ruimtelijke impact energie dan de industrie die het mogelijk maakt)</a:t>
            </a:r>
          </a:p>
          <a:p>
            <a:r>
              <a:rPr lang="nl-NL" sz="1700" dirty="0"/>
              <a:t>Schaarste: infrastructuur maar ook beschikbaarheid koolstofdragers</a:t>
            </a:r>
          </a:p>
          <a:p>
            <a:endParaRPr lang="nl-NL" sz="1700" dirty="0"/>
          </a:p>
        </p:txBody>
      </p:sp>
    </p:spTree>
    <p:extLst>
      <p:ext uri="{BB962C8B-B14F-4D97-AF65-F5344CB8AC3E}">
        <p14:creationId xmlns:p14="http://schemas.microsoft.com/office/powerpoint/2010/main" val="342318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E8D0E-C358-264F-3DD5-EE95F824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5 richtinggevende hoofdkeuzes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56C5-8D55-F7FA-A5FD-979ACDAF8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1) Maximaal aanbod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E9C2168-B860-30DD-6242-3F0DC02C16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5698665" cy="3779838"/>
          </a:xfrm>
        </p:spPr>
        <p:txBody>
          <a:bodyPr/>
          <a:lstStyle/>
          <a:p>
            <a:r>
              <a:rPr lang="nl-NL" dirty="0"/>
              <a:t>De echte keuze van het NPE</a:t>
            </a:r>
          </a:p>
          <a:p>
            <a:r>
              <a:rPr lang="nl-NL" dirty="0"/>
              <a:t>Uitgaan van hoogste vraagscenario’s</a:t>
            </a:r>
          </a:p>
          <a:p>
            <a:r>
              <a:rPr lang="nl-NL" dirty="0"/>
              <a:t>Strategische leveringszekerheid voor nationaal gebruik: nog nationale winning aardgas + LNG</a:t>
            </a:r>
          </a:p>
          <a:p>
            <a:r>
              <a:rPr lang="nl-NL" dirty="0"/>
              <a:t>Import blijft nodig (industrie, luchtvaart, scheepvaart)</a:t>
            </a:r>
          </a:p>
          <a:p>
            <a:r>
              <a:rPr lang="nl-NL" dirty="0"/>
              <a:t>Van onrendabele top subsidie naar wegnemen investeringsrisico’s: doorlichting instrumentarium</a:t>
            </a:r>
          </a:p>
          <a:p>
            <a:r>
              <a:rPr lang="nl-NL" dirty="0"/>
              <a:t>Systeemintegratie essentieel</a:t>
            </a:r>
          </a:p>
          <a:p>
            <a:r>
              <a:rPr lang="nl-NL" dirty="0"/>
              <a:t>Inzet op lokale bronnen voor warmte</a:t>
            </a:r>
          </a:p>
          <a:p>
            <a:r>
              <a:rPr lang="nl-NL" dirty="0"/>
              <a:t>CCS permanent nodig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3E72D-BE7E-3C83-1D5F-F0A14497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574" y="1410641"/>
            <a:ext cx="4315427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E8D0E-C358-264F-3DD5-EE95F824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5 richtinggevende hoofdkeuzes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56C5-8D55-F7FA-A5FD-979ACDAF8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2) Energiebesparing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E9C2168-B860-30DD-6242-3F0DC02C16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Nationaal programma energiebesparing: nationale besparingsdoel</a:t>
            </a:r>
          </a:p>
          <a:p>
            <a:r>
              <a:rPr lang="nl-NL" dirty="0"/>
              <a:t>Extra uitdaging per vraagsector</a:t>
            </a:r>
          </a:p>
          <a:p>
            <a:r>
              <a:rPr lang="nl-NL" dirty="0"/>
              <a:t>Besparing moet aantrekkelijk zijn: mix aan maatregelen (subsidies, normering, financiering)</a:t>
            </a:r>
          </a:p>
          <a:p>
            <a:r>
              <a:rPr lang="nl-NL" dirty="0"/>
              <a:t>Energiebehoefte meewegen bij inzet van financiële middelen (welke vraag energie bij welke uitstootreductie)</a:t>
            </a:r>
          </a:p>
          <a:p>
            <a:r>
              <a:rPr lang="nl-NL" dirty="0"/>
              <a:t>Gedragsinzichten meenemen in beleid</a:t>
            </a:r>
          </a:p>
        </p:txBody>
      </p:sp>
      <p:pic>
        <p:nvPicPr>
          <p:cNvPr id="1026" name="Picture 2" descr="Alarmbel over verplicht vleermuisonderzoek spouwmuurisolatie">
            <a:extLst>
              <a:ext uri="{FF2B5EF4-FFF2-40B4-BE49-F238E27FC236}">
                <a16:creationId xmlns:a16="http://schemas.microsoft.com/office/drawing/2014/main" id="{D6A27290-4B92-CF2C-75E5-967DE3B9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1489"/>
            <a:ext cx="5073839" cy="33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2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E8D0E-C358-264F-3DD5-EE95F824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10512425" cy="443198"/>
          </a:xfrm>
        </p:spPr>
        <p:txBody>
          <a:bodyPr wrap="square" anchor="t">
            <a:normAutofit/>
          </a:bodyPr>
          <a:lstStyle/>
          <a:p>
            <a:r>
              <a:rPr lang="nl-NL"/>
              <a:t>5 richtinggevende hoofdkeuzes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56C5-8D55-F7FA-A5FD-979ACDAF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808163"/>
            <a:ext cx="4968875" cy="286653"/>
          </a:xfrm>
        </p:spPr>
        <p:txBody>
          <a:bodyPr anchor="t">
            <a:normAutofit/>
          </a:bodyPr>
          <a:lstStyle/>
          <a:p>
            <a:r>
              <a:rPr lang="nl-NL"/>
              <a:t>3) Verdelen bij schaarste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E9C2168-B860-30DD-6242-3F0DC02C16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 anchor="t">
            <a:normAutofit/>
          </a:bodyPr>
          <a:lstStyle/>
          <a:p>
            <a:r>
              <a:rPr lang="nl-NL" dirty="0"/>
              <a:t>Prioriteitstelling energie en transportinfrastructuur: MIEK als basis</a:t>
            </a:r>
          </a:p>
          <a:p>
            <a:r>
              <a:rPr lang="nl-NL" dirty="0"/>
              <a:t>CO</a:t>
            </a:r>
            <a:r>
              <a:rPr lang="nl-NL" baseline="-25000" dirty="0"/>
              <a:t>2</a:t>
            </a:r>
            <a:r>
              <a:rPr lang="nl-NL" dirty="0"/>
              <a:t> vrije elektriciteit beperkt inzetbaar voor H</a:t>
            </a:r>
            <a:r>
              <a:rPr lang="nl-NL" baseline="-25000" dirty="0"/>
              <a:t>2</a:t>
            </a:r>
            <a:r>
              <a:rPr lang="nl-NL" dirty="0"/>
              <a:t>: geen groene H</a:t>
            </a:r>
            <a:r>
              <a:rPr lang="nl-NL" baseline="-25000" dirty="0"/>
              <a:t>2</a:t>
            </a:r>
            <a:r>
              <a:rPr lang="nl-NL" dirty="0"/>
              <a:t> voor huishoudens en landbouw tot minstens 2035. Wel </a:t>
            </a:r>
            <a:r>
              <a:rPr lang="nl-NL"/>
              <a:t>industrie/zwaar transport (</a:t>
            </a:r>
            <a:r>
              <a:rPr lang="nl-NL" i="1"/>
              <a:t>en uiteraard balancering elektriciteit</a:t>
            </a:r>
            <a:r>
              <a:rPr lang="nl-NL"/>
              <a:t>)</a:t>
            </a:r>
            <a:endParaRPr lang="nl-NL" dirty="0"/>
          </a:p>
          <a:p>
            <a:r>
              <a:rPr lang="nl-NL" dirty="0"/>
              <a:t>Synthetische brandstoffen hangen samen met toekomst voor EU en INT luchtvaart, hoeveelheid transport en internationale prijsontwikkeling</a:t>
            </a:r>
          </a:p>
          <a:p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AE5DE-6C5E-7A08-F3AC-A11B9B684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" r="22175" b="-2"/>
          <a:stretch/>
        </p:blipFill>
        <p:spPr>
          <a:xfrm>
            <a:off x="6386193" y="1808163"/>
            <a:ext cx="4966020" cy="3779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4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354C-062C-EF85-9B34-6BAD92621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5 richtinggevende hoofdkeuzes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B95B35-2AE4-9CBE-6396-DE352237D69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76744" y="1948178"/>
            <a:ext cx="4968875" cy="3779837"/>
          </a:xfrm>
        </p:spPr>
        <p:txBody>
          <a:bodyPr/>
          <a:lstStyle/>
          <a:p>
            <a:r>
              <a:rPr lang="nl-NL"/>
              <a:t>Nederland blijft hub voor Europese energiemarkt</a:t>
            </a:r>
          </a:p>
          <a:p>
            <a:r>
              <a:rPr lang="nl-NL"/>
              <a:t>Verder brengen van integratie</a:t>
            </a:r>
          </a:p>
          <a:p>
            <a:r>
              <a:rPr lang="nl-NL"/>
              <a:t>Gezamenlijke planvorming (EU industriebeleid?)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7818B26C-55D5-56A4-B303-F3087EE467DE}"/>
              </a:ext>
            </a:extLst>
          </p:cNvPr>
          <p:cNvSpPr txBox="1">
            <a:spLocks/>
          </p:cNvSpPr>
          <p:nvPr/>
        </p:nvSpPr>
        <p:spPr>
          <a:xfrm>
            <a:off x="839785" y="3754119"/>
            <a:ext cx="4968875" cy="2866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09722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16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458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92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1944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92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74305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6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8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Samen sturen</a:t>
            </a:r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3F1314DC-0AF4-7614-87F6-4887772835A4}"/>
              </a:ext>
            </a:extLst>
          </p:cNvPr>
          <p:cNvSpPr txBox="1">
            <a:spLocks/>
          </p:cNvSpPr>
          <p:nvPr/>
        </p:nvSpPr>
        <p:spPr>
          <a:xfrm>
            <a:off x="848471" y="4154379"/>
            <a:ext cx="5385181" cy="1856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-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Participatie en nieuwe manieren van samenwerken</a:t>
            </a:r>
          </a:p>
          <a:p>
            <a:r>
              <a:rPr lang="nl-NL" dirty="0"/>
              <a:t>Hubs (glastuinbouw/wijk): wettelijk mogelijk maken om energie te delen</a:t>
            </a:r>
          </a:p>
          <a:p>
            <a:r>
              <a:rPr lang="nl-NL" dirty="0"/>
              <a:t>Ketenbrede consortia: uitbreiding wind op zee met PPS (industrie)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C8142C-971E-8E86-EA04-BFC2E24C6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383" y="1616336"/>
            <a:ext cx="5441269" cy="3625327"/>
          </a:xfrm>
          <a:prstGeom prst="rect">
            <a:avLst/>
          </a:prstGeom>
        </p:spPr>
      </p:pic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76D39C55-E64C-162E-BAFD-31C50B396435}"/>
              </a:ext>
            </a:extLst>
          </p:cNvPr>
          <p:cNvSpPr txBox="1">
            <a:spLocks/>
          </p:cNvSpPr>
          <p:nvPr/>
        </p:nvSpPr>
        <p:spPr>
          <a:xfrm>
            <a:off x="839784" y="1644516"/>
            <a:ext cx="4968875" cy="2866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09722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16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458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92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1944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92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74305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6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8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2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Maximaal verbonden</a:t>
            </a:r>
          </a:p>
        </p:txBody>
      </p:sp>
    </p:spTree>
    <p:extLst>
      <p:ext uri="{BB962C8B-B14F-4D97-AF65-F5344CB8AC3E}">
        <p14:creationId xmlns:p14="http://schemas.microsoft.com/office/powerpoint/2010/main" val="7920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2F0ED-8A83-4B47-9EC5-F19C33D4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Ontwikkelrichtingen 2050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61E6A3-A74B-6304-96CD-F4DE42B71F38}"/>
              </a:ext>
            </a:extLst>
          </p:cNvPr>
          <p:cNvSpPr txBox="1">
            <a:spLocks/>
          </p:cNvSpPr>
          <p:nvPr/>
        </p:nvSpPr>
        <p:spPr>
          <a:xfrm>
            <a:off x="839788" y="1390345"/>
            <a:ext cx="10946631" cy="474903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-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Verviervoudiging aanbod elektriciteit (en vraag x3): </a:t>
            </a:r>
          </a:p>
          <a:p>
            <a:pPr lvl="1"/>
            <a:r>
              <a:rPr lang="nl-NL" sz="1600" dirty="0"/>
              <a:t>Inzet op netto export</a:t>
            </a:r>
          </a:p>
          <a:p>
            <a:pPr lvl="1"/>
            <a:r>
              <a:rPr lang="nl-NL" sz="1600"/>
              <a:t>Significante </a:t>
            </a:r>
            <a:r>
              <a:rPr lang="nl-NL" sz="1600" dirty="0"/>
              <a:t>groei op land en op zee. 70GW WOZ, 3,5-7GW kernenergie (waaronder </a:t>
            </a:r>
            <a:r>
              <a:rPr lang="nl-NL" sz="1600" dirty="0" err="1"/>
              <a:t>SMR’s</a:t>
            </a:r>
            <a:r>
              <a:rPr lang="nl-NL" sz="1600" dirty="0"/>
              <a:t>)</a:t>
            </a:r>
          </a:p>
          <a:p>
            <a:pPr lvl="1"/>
            <a:r>
              <a:rPr lang="nl-NL" sz="1600" dirty="0"/>
              <a:t>Nul uitstoot elektriciteit 2035</a:t>
            </a:r>
          </a:p>
          <a:p>
            <a:pPr lvl="1"/>
            <a:r>
              <a:rPr lang="nl-NL" sz="1600" dirty="0"/>
              <a:t>Ombouw gascentrales voor flexibiliteit/back-up: bijmengverplichting</a:t>
            </a:r>
          </a:p>
          <a:p>
            <a:pPr lvl="1"/>
            <a:r>
              <a:rPr lang="nl-NL" sz="1600" dirty="0"/>
              <a:t>Nieuwe prikkels ontwikkelen voor </a:t>
            </a:r>
            <a:r>
              <a:rPr lang="nl-NL" sz="1600" dirty="0" err="1"/>
              <a:t>efficient</a:t>
            </a:r>
            <a:r>
              <a:rPr lang="nl-NL" sz="1600" dirty="0"/>
              <a:t> gebruik infra</a:t>
            </a:r>
          </a:p>
          <a:p>
            <a:r>
              <a:rPr lang="nl-NL" sz="1800" dirty="0"/>
              <a:t>Systeemrol waterstof:</a:t>
            </a:r>
          </a:p>
          <a:p>
            <a:pPr lvl="1"/>
            <a:r>
              <a:rPr lang="nl-NL" sz="1600" dirty="0"/>
              <a:t>4GW (2030) richting 15-20GW (2040)</a:t>
            </a:r>
          </a:p>
          <a:p>
            <a:pPr lvl="1"/>
            <a:r>
              <a:rPr lang="nl-NL" sz="1600" dirty="0"/>
              <a:t>Blauwe waterstof is grote vraagteken (REDIII) wegens bindende nationale doelen voor groene waterstof inzet</a:t>
            </a:r>
          </a:p>
          <a:p>
            <a:pPr lvl="1"/>
            <a:r>
              <a:rPr lang="nl-NL" sz="1600" dirty="0"/>
              <a:t>Import/doorvoer/opslag: 50% zelf maken, 50% importeren (Portugal, Chili, Canada, Oman)</a:t>
            </a:r>
          </a:p>
          <a:p>
            <a:r>
              <a:rPr lang="nl-NL" sz="1800" dirty="0"/>
              <a:t>Koolstofketen</a:t>
            </a:r>
          </a:p>
          <a:p>
            <a:pPr lvl="1"/>
            <a:r>
              <a:rPr lang="nl-NL" sz="1600" dirty="0"/>
              <a:t>Biobrandstoffen, recyclaat, synthetische koolstoffen</a:t>
            </a:r>
          </a:p>
          <a:p>
            <a:pPr lvl="1"/>
            <a:r>
              <a:rPr lang="nl-NL" sz="1600" dirty="0"/>
              <a:t>Noodzaak tot inperken van de vraag: </a:t>
            </a:r>
            <a:r>
              <a:rPr lang="nl-NL" sz="1600" dirty="0" err="1"/>
              <a:t>efficiente</a:t>
            </a:r>
            <a:r>
              <a:rPr lang="nl-NL" sz="1600" dirty="0"/>
              <a:t> inzet</a:t>
            </a:r>
          </a:p>
          <a:p>
            <a:pPr lvl="1"/>
            <a:r>
              <a:rPr lang="nl-NL" sz="1600" dirty="0"/>
              <a:t>Recyclaat </a:t>
            </a:r>
            <a:r>
              <a:rPr lang="nl-NL" sz="1600" dirty="0" err="1"/>
              <a:t>ipv</a:t>
            </a:r>
            <a:r>
              <a:rPr lang="nl-NL" sz="1600" dirty="0"/>
              <a:t> import grond/koolstoffen heeft impact op energievraag in NL</a:t>
            </a:r>
          </a:p>
          <a:p>
            <a:r>
              <a:rPr lang="nl-NL" sz="1800" dirty="0"/>
              <a:t>Warmte</a:t>
            </a:r>
          </a:p>
          <a:p>
            <a:pPr lvl="1"/>
            <a:r>
              <a:rPr lang="nl-NL" sz="1600" dirty="0"/>
              <a:t>Lokaal warmte als ontlasting van het elektriciteitsnet</a:t>
            </a:r>
          </a:p>
          <a:p>
            <a:pPr lvl="1"/>
            <a:r>
              <a:rPr lang="nl-NL" sz="1600" dirty="0"/>
              <a:t>Terugtrekkende bewegingen over verantwoordelijkheid gemeente?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1940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5A91-BCD5-B50D-42A0-D44B2DA4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Brandstoffenvraag blijft een grote vraagteken</a:t>
            </a:r>
            <a:endParaRPr lang="en-NL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F48B29-0CD1-E3DF-15AB-FFBAA6A48FEF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6823587" y="5904000"/>
            <a:ext cx="5164643" cy="32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Source: eRisk Group analysis based on various sources (April 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6D1D0-E9B7-BC73-EB0E-5308B297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00" y="1116000"/>
            <a:ext cx="7200000" cy="4704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1AA77-38ED-E3FB-B214-EC1478B7F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32" t="19639" r="678" b="15210"/>
          <a:stretch/>
        </p:blipFill>
        <p:spPr>
          <a:xfrm>
            <a:off x="8772943" y="2081585"/>
            <a:ext cx="1800000" cy="37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_vB2JOPIzGJoNixZAA5dQ"/>
</p:tagLst>
</file>

<file path=ppt/theme/theme1.xml><?xml version="1.0" encoding="utf-8"?>
<a:theme xmlns:a="http://schemas.openxmlformats.org/drawingml/2006/main" name="Statkraft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smtClean="0">
            <a:solidFill>
              <a:schemeClr val="accent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tkraft PowerPoint template zonder logo.pptx" id="{3DE0DC03-A95F-4767-A6C1-ACFEFF9332FC}" vid="{6E4661A0-9ECF-417F-939E-92DDFA7C2426}"/>
    </a:ext>
  </a:extLst>
</a:theme>
</file>

<file path=ppt/theme/theme2.xml><?xml version="1.0" encoding="utf-8"?>
<a:theme xmlns:a="http://schemas.openxmlformats.org/drawingml/2006/main" name="Kantoorthema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B5E22AC95A2B4E94F4048BAFDB9DFD" ma:contentTypeVersion="17" ma:contentTypeDescription="Create a new document." ma:contentTypeScope="" ma:versionID="929638d890a4c37e1a44507a5dab0f51">
  <xsd:schema xmlns:xsd="http://www.w3.org/2001/XMLSchema" xmlns:xs="http://www.w3.org/2001/XMLSchema" xmlns:p="http://schemas.microsoft.com/office/2006/metadata/properties" xmlns:ns2="b27c866b-f845-41d9-846f-20d09e71a866" xmlns:ns3="37438159-58bf-4b46-be28-1bfc7e0b55bb" targetNamespace="http://schemas.microsoft.com/office/2006/metadata/properties" ma:root="true" ma:fieldsID="fab1188a80f4f533e0606374191b6e5f" ns2:_="" ns3:_="">
    <xsd:import namespace="b27c866b-f845-41d9-846f-20d09e71a866"/>
    <xsd:import namespace="37438159-58bf-4b46-be28-1bfc7e0b55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3:_dlc_DocId" minOccurs="0"/>
                <xsd:element ref="ns3:_dlc_DocIdUrl" minOccurs="0"/>
                <xsd:element ref="ns3:_dlc_DocIdPersistId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7c866b-f845-41d9-846f-20d09e71a8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21d6712-d20a-4d05-afac-8e514c8289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38159-58bf-4b46-be28-1bfc7e0b55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d5b5848a-bd9d-41f9-a421-c80fff247f07}" ma:internalName="TaxCatchAll" ma:showField="CatchAllData" ma:web="37438159-58bf-4b46-be28-1bfc7e0b55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7438159-58bf-4b46-be28-1bfc7e0b55bb">SCEPTRE-2031737404-488098</_dlc_DocId>
    <_dlc_DocIdUrl xmlns="37438159-58bf-4b46-be28-1bfc7e0b55bb">
      <Url>https://statkraft.sharepoint.com/sites/SceptreDocuments/_layouts/15/DocIdRedir.aspx?ID=SCEPTRE-2031737404-488098</Url>
      <Description>SCEPTRE-2031737404-488098</Description>
    </_dlc_DocIdUrl>
    <TaxCatchAll xmlns="37438159-58bf-4b46-be28-1bfc7e0b55bb" xsi:nil="true"/>
    <lcf76f155ced4ddcb4097134ff3c332f xmlns="b27c866b-f845-41d9-846f-20d09e71a866">
      <Terms xmlns="http://schemas.microsoft.com/office/infopath/2007/PartnerControls"/>
    </lcf76f155ced4ddcb4097134ff3c332f>
    <SharedWithUsers xmlns="37438159-58bf-4b46-be28-1bfc7e0b55bb">
      <UserInfo>
        <DisplayName>van der Vliet Willemijn</DisplayName>
        <AccountId>2028</AccountId>
        <AccountType/>
      </UserInfo>
      <UserInfo>
        <DisplayName>Clous Margo</DisplayName>
        <AccountId>4369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08B89A5-BCE5-4D6E-9BB0-3E235C8AE181}"/>
</file>

<file path=customXml/itemProps2.xml><?xml version="1.0" encoding="utf-8"?>
<ds:datastoreItem xmlns:ds="http://schemas.openxmlformats.org/officeDocument/2006/customXml" ds:itemID="{136A7DF9-EBE4-4690-B356-257E9B073686}">
  <ds:schemaRefs>
    <ds:schemaRef ds:uri="http://schemas.microsoft.com/office/2006/metadata/properties"/>
    <ds:schemaRef ds:uri="http://schemas.microsoft.com/office/infopath/2007/PartnerControls"/>
    <ds:schemaRef ds:uri="37438159-58bf-4b46-be28-1bfc7e0b55bb"/>
    <ds:schemaRef ds:uri="b27c866b-f845-41d9-846f-20d09e71a866"/>
  </ds:schemaRefs>
</ds:datastoreItem>
</file>

<file path=customXml/itemProps3.xml><?xml version="1.0" encoding="utf-8"?>
<ds:datastoreItem xmlns:ds="http://schemas.openxmlformats.org/officeDocument/2006/customXml" ds:itemID="{568554E8-A28B-4D04-848F-25291607E2B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7AE3712-E22F-4059-B795-C8375747C61B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f8afab47-5f18-4dcb-9ef3-cd87045d98ab}" enabled="1" method="Standard" siteId="{a40c0d68-338e-44ef-ab17-812ee42d12c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Statkraft PowerPoint template zonder logo</Template>
  <TotalTime>143</TotalTime>
  <Words>629</Words>
  <Application>Microsoft Office PowerPoint</Application>
  <PresentationFormat>Widescreen</PresentationFormat>
  <Paragraphs>83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Segoe UI</vt:lpstr>
      <vt:lpstr>Statkraft</vt:lpstr>
      <vt:lpstr>De langverwachte kaders: Nationaal Plan Energiesysteem</vt:lpstr>
      <vt:lpstr>Aanloop</vt:lpstr>
      <vt:lpstr>Ontwerpprincipes</vt:lpstr>
      <vt:lpstr>5 richtinggevende hoofdkeuzes</vt:lpstr>
      <vt:lpstr>5 richtinggevende hoofdkeuzes</vt:lpstr>
      <vt:lpstr>5 richtinggevende hoofdkeuzes</vt:lpstr>
      <vt:lpstr>5 richtinggevende hoofdkeuzes</vt:lpstr>
      <vt:lpstr>Ontwikkelrichtingen 2050</vt:lpstr>
      <vt:lpstr>Brandstoffenvraag blijft een grote vraagteken</vt:lpstr>
      <vt:lpstr>Het NPE in beeld? (maart 2050)</vt:lpstr>
      <vt:lpstr>“Het energiesysteem gaat van een faciliterende naar een ordenende rol”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Clous Margo</dc:creator>
  <cp:lastModifiedBy>Laetitia</cp:lastModifiedBy>
  <cp:revision>5</cp:revision>
  <dcterms:created xsi:type="dcterms:W3CDTF">2023-08-07T10:49:02Z</dcterms:created>
  <dcterms:modified xsi:type="dcterms:W3CDTF">2023-09-23T07:25:13Z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0x01010032B5E22AC95A2B4E94F4048BAFDB9DFD</vt:lpwstr>
  </property>
  <property fmtid="{D5CDD505-2E9C-101B-9397-08002B2CF9AE}" pid="3" name="_dlc_DocIdItemGuid">
    <vt:lpwstr>67b410a5-c6b0-4b3e-aba9-52aba35730f1</vt:lpwstr>
  </property>
  <property fmtid="{D5CDD505-2E9C-101B-9397-08002B2CF9AE}" pid="4" name="MediaServiceImageTags">
    <vt:lpwstr/>
  </property>
</Properties>
</file>