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4"/>
  </p:notesMasterIdLst>
  <p:handoutMasterIdLst>
    <p:handoutMasterId r:id="rId35"/>
  </p:handoutMasterIdLst>
  <p:sldIdLst>
    <p:sldId id="256" r:id="rId6"/>
    <p:sldId id="283" r:id="rId7"/>
    <p:sldId id="285" r:id="rId8"/>
    <p:sldId id="284" r:id="rId9"/>
    <p:sldId id="287" r:id="rId10"/>
    <p:sldId id="288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286" r:id="rId24"/>
    <p:sldId id="297" r:id="rId25"/>
    <p:sldId id="296" r:id="rId26"/>
    <p:sldId id="295" r:id="rId27"/>
    <p:sldId id="294" r:id="rId28"/>
    <p:sldId id="293" r:id="rId29"/>
    <p:sldId id="292" r:id="rId30"/>
    <p:sldId id="291" r:id="rId31"/>
    <p:sldId id="289" r:id="rId32"/>
    <p:sldId id="290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8" autoAdjust="0"/>
    <p:restoredTop sz="86967" autoAdjust="0"/>
  </p:normalViewPr>
  <p:slideViewPr>
    <p:cSldViewPr snapToGrid="0">
      <p:cViewPr varScale="1">
        <p:scale>
          <a:sx n="89" d="100"/>
          <a:sy n="8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416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4C46259-880A-50D9-1AAC-DB15D4C188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851C22-3996-E406-DE3E-16B6E9B3DA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FCE27-FE70-442B-B87D-AC194230AC7F}" type="datetimeFigureOut">
              <a:rPr lang="nl-NL" sz="1000" smtClean="0"/>
              <a:t>22-9-2023</a:t>
            </a:fld>
            <a:endParaRPr lang="nl-NL" sz="1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999AD5-2A21-9333-3B41-47B8092D82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2F5695F-64D0-D941-92A1-BF2BF1A37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A802D-AC80-4EB9-B6AA-295D4B4CAC92}" type="slidenum">
              <a:rPr lang="nl-NL" sz="1000" smtClean="0"/>
              <a:t>‹#›</a:t>
            </a:fld>
            <a:endParaRPr lang="nl-NL" sz="1000"/>
          </a:p>
        </p:txBody>
      </p:sp>
    </p:spTree>
    <p:extLst>
      <p:ext uri="{BB962C8B-B14F-4D97-AF65-F5344CB8AC3E}">
        <p14:creationId xmlns:p14="http://schemas.microsoft.com/office/powerpoint/2010/main" val="211905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45AC293-7589-435C-8762-FF43ED7A1814}" type="datetimeFigureOut">
              <a:rPr lang="nl-NL" smtClean="0"/>
              <a:pPr/>
              <a:t>22-9-2023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0668A125-B2EB-40BE-B691-13FF2B30FA2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2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nl-NL" sz="1800" b="1" dirty="0">
                <a:solidFill>
                  <a:schemeClr val="accent5">
                    <a:lumMod val="75000"/>
                  </a:schemeClr>
                </a:solidFill>
              </a:rPr>
              <a:t>Modules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E-ketels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Batterijen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Batch proces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Continu proces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Opslag (massa, temp)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Load shifting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chemeClr val="accent5">
                    <a:lumMod val="75000"/>
                  </a:schemeClr>
                </a:solidFill>
              </a:rPr>
              <a:t>Airconditioning</a:t>
            </a:r>
          </a:p>
          <a:p>
            <a:pPr marL="0" indent="0" algn="r">
              <a:lnSpc>
                <a:spcPct val="110000"/>
              </a:lnSpc>
              <a:buFont typeface="Systeemlettertype regulier"/>
              <a:buNone/>
            </a:pPr>
            <a:endParaRPr lang="nl-NL" sz="16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8A125-B2EB-40BE-B691-13FF2B30FA21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84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lauw, water, Elektrisch blauw, schermopname&#10;&#10;Automatisch gegenereerde beschrijving">
            <a:extLst>
              <a:ext uri="{FF2B5EF4-FFF2-40B4-BE49-F238E27FC236}">
                <a16:creationId xmlns:a16="http://schemas.microsoft.com/office/drawing/2014/main" id="{AA4D85AE-F454-4E3F-0DFB-8AF7FCB913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3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, ontwerp&#10;&#10;Automatisch gegenereerde beschrijving">
            <a:extLst>
              <a:ext uri="{FF2B5EF4-FFF2-40B4-BE49-F238E27FC236}">
                <a16:creationId xmlns:a16="http://schemas.microsoft.com/office/drawing/2014/main" id="{277DA7EF-8F77-5D3E-A4C5-51D38A279F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51DCF0-9768-4EEE-9C12-5CAFCAFF4C0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99212" y="1808163"/>
            <a:ext cx="4966021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279856D-28DF-4275-908D-D6BF96710C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9213" y="2241550"/>
            <a:ext cx="4966020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7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pos="4031" userDrawn="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39B67F71-9B2D-2135-6A36-1A928FBF589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9214" y="1808163"/>
            <a:ext cx="4953000" cy="4213225"/>
          </a:xfrm>
        </p:spPr>
        <p:txBody>
          <a:bodyPr bIns="1008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Subheader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86D50C-54DC-FE2F-7998-772EBFFB36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A5C3FE49-D78B-088B-78A8-D7BE11C48E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91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00396F63-1EF2-DD07-3BF8-50363A8B8D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5" y="2875002"/>
            <a:ext cx="5040000" cy="55399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“Quote”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145" y="3429000"/>
            <a:ext cx="5040000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697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00396F63-1EF2-DD07-3BF8-50363A8B8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956EB57-6496-9962-761C-753CA7132B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875002"/>
            <a:ext cx="3078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“Quote”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147" y="3429000"/>
            <a:ext cx="3078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98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water, vectorafbeeldingen&#10;&#10;Automatisch gegenereerde beschrijving">
            <a:extLst>
              <a:ext uri="{FF2B5EF4-FFF2-40B4-BE49-F238E27FC236}">
                <a16:creationId xmlns:a16="http://schemas.microsoft.com/office/drawing/2014/main" id="{5AB9F1E2-184F-48A5-4E5D-9DF13379B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4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1975DCD7-64A1-4D17-5AB2-B373D50F51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2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ater, Turquoise, vectorafbeeldingen&#10;&#10;Automatisch gegenereerde beschrijving">
            <a:extLst>
              <a:ext uri="{FF2B5EF4-FFF2-40B4-BE49-F238E27FC236}">
                <a16:creationId xmlns:a16="http://schemas.microsoft.com/office/drawing/2014/main" id="{45F0CA31-0023-5115-C19D-A830EBB268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7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it, water&#10;&#10;Automatisch gegenereerde beschrijving">
            <a:extLst>
              <a:ext uri="{FF2B5EF4-FFF2-40B4-BE49-F238E27FC236}">
                <a16:creationId xmlns:a16="http://schemas.microsoft.com/office/drawing/2014/main" id="{1620957C-DD4E-8D02-E93B-A4F7794CAE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1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water, blauw&#10;&#10;Automatisch gegenereerde beschrijving">
            <a:extLst>
              <a:ext uri="{FF2B5EF4-FFF2-40B4-BE49-F238E27FC236}">
                <a16:creationId xmlns:a16="http://schemas.microsoft.com/office/drawing/2014/main" id="{16AF6A75-4FB1-60F2-9574-9827AE5C2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blauw, water, Elektrisch blauw&#10;&#10;Automatisch gegenereerde beschrijving">
            <a:extLst>
              <a:ext uri="{FF2B5EF4-FFF2-40B4-BE49-F238E27FC236}">
                <a16:creationId xmlns:a16="http://schemas.microsoft.com/office/drawing/2014/main" id="{8DC64A9E-462C-E191-6844-AE03DE9F28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Chapter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F468E3-D7F8-3AC0-357F-62674CC24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021388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E72430-CA8B-D45B-873F-A16635EF47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4F2603-D0F5-8186-3B8B-7078A1F2E9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8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F468E3-D7F8-3AC0-357F-62674CC24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846012D-3437-5174-2C75-473136369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90AB31-C9FF-A6C0-ED43-788735D378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lauw, water, schermopname&#10;&#10;Automatisch gegenereerde beschrijving">
            <a:extLst>
              <a:ext uri="{FF2B5EF4-FFF2-40B4-BE49-F238E27FC236}">
                <a16:creationId xmlns:a16="http://schemas.microsoft.com/office/drawing/2014/main" id="{C359617C-F600-6716-AAFA-12C794BC20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8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blauw, water, Elektrisch blauw&#10;&#10;Automatisch gegenereerde beschrijving">
            <a:extLst>
              <a:ext uri="{FF2B5EF4-FFF2-40B4-BE49-F238E27FC236}">
                <a16:creationId xmlns:a16="http://schemas.microsoft.com/office/drawing/2014/main" id="{310DA801-4B67-98D6-1C40-9F2132705E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6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ater, blauw, Elektrisch blauw, schermopname&#10;&#10;Automatisch gegenereerde beschrijving">
            <a:extLst>
              <a:ext uri="{FF2B5EF4-FFF2-40B4-BE49-F238E27FC236}">
                <a16:creationId xmlns:a16="http://schemas.microsoft.com/office/drawing/2014/main" id="{0C92AAFA-ACBD-9C28-5D29-D5C0688AC0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3189" cy="6886794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4140000" cy="55399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4140000" cy="46166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4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49D9CFDF-6199-84FC-DD9C-9EE5E72646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Chapter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7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water, blauw&#10;&#10;Automatisch gegenereerde beschrijving">
            <a:extLst>
              <a:ext uri="{FF2B5EF4-FFF2-40B4-BE49-F238E27FC236}">
                <a16:creationId xmlns:a16="http://schemas.microsoft.com/office/drawing/2014/main" id="{32A19748-D1BE-E3C2-C2C7-437FD771E7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499" y="211334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FBA4834-1B47-48FA-B341-B048E3128F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99" y="41826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D3F43B7-3974-4835-A8E9-FAB67672F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75298" y="211493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D2E8FF-F2DE-4D53-A047-6387A71314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8" y="4184205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89F8303-B8B6-4740-9407-07CFA2BE5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25097" y="211334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5FBF798-2395-4DEA-893B-0A69A9C4E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5097" y="41826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Plassholder for tekst 13">
            <a:extLst>
              <a:ext uri="{FF2B5EF4-FFF2-40B4-BE49-F238E27FC236}">
                <a16:creationId xmlns:a16="http://schemas.microsoft.com/office/drawing/2014/main" id="{5B1FC8BA-51AF-415E-A4F8-0349DAF4E4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5298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C79AF395-5DA0-43BE-964A-9D760C68CFD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9236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4" name="Plassholder for tekst 13">
            <a:extLst>
              <a:ext uri="{FF2B5EF4-FFF2-40B4-BE49-F238E27FC236}">
                <a16:creationId xmlns:a16="http://schemas.microsoft.com/office/drawing/2014/main" id="{6F856F4B-C1E9-4A7E-ADC8-9BF349BDF8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6500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1FAF68DD-F083-4112-AEE7-A6FF3667E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76000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A3BE0F03-ED02-4E92-AF74-B8C0C2010E1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9938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7" name="Plassholder for tekst 13">
            <a:extLst>
              <a:ext uri="{FF2B5EF4-FFF2-40B4-BE49-F238E27FC236}">
                <a16:creationId xmlns:a16="http://schemas.microsoft.com/office/drawing/2014/main" id="{56563C9C-49B1-46FC-BD14-AF22D17F3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27202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76C496-E6E5-7B9C-471C-180DCA30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82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log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ater, Turquoise&#10;&#10;Automatisch gegenereerde beschrijving">
            <a:extLst>
              <a:ext uri="{FF2B5EF4-FFF2-40B4-BE49-F238E27FC236}">
                <a16:creationId xmlns:a16="http://schemas.microsoft.com/office/drawing/2014/main" id="{65208F5A-85B3-7C36-BF10-7A8093D1F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7C1FA-D2D5-CFB4-96A0-19CDEFE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E8FFB-E641-478C-6A4A-615A3613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08162"/>
            <a:ext cx="9360000" cy="4213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E6C63-9DF7-47B4-A9E8-5FA9B619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E43A-4539-D8BD-BE85-63E6B45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61968"/>
            <a:ext cx="235642" cy="153888"/>
          </a:xfrm>
          <a:prstGeom prst="rect">
            <a:avLst/>
          </a:prstGeom>
        </p:spPr>
        <p:txBody>
          <a:bodyPr/>
          <a:lstStyle/>
          <a:p>
            <a:fld id="{F127CED5-AB45-471E-9834-33690772F6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5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log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&#10;&#10;Automatisch gegenereerde beschrijving">
            <a:extLst>
              <a:ext uri="{FF2B5EF4-FFF2-40B4-BE49-F238E27FC236}">
                <a16:creationId xmlns:a16="http://schemas.microsoft.com/office/drawing/2014/main" id="{807875DD-EC7B-0A33-A4A9-62B3BE5C8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7C1FA-D2D5-CFB4-96A0-19CDEFE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E8FFB-E641-478C-6A4A-615A3613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08162"/>
            <a:ext cx="9360000" cy="4213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E6C63-9DF7-47B4-A9E8-5FA9B619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E43A-4539-D8BD-BE85-63E6B45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61968"/>
            <a:ext cx="235642" cy="153888"/>
          </a:xfrm>
          <a:prstGeom prst="rect">
            <a:avLst/>
          </a:prstGeom>
        </p:spPr>
        <p:txBody>
          <a:bodyPr/>
          <a:lstStyle/>
          <a:p>
            <a:fld id="{F127CED5-AB45-471E-9834-33690772F6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6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ubheade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ater, ontwerp&#10;&#10;Automatisch gegenereerde beschrijving">
            <a:extLst>
              <a:ext uri="{FF2B5EF4-FFF2-40B4-BE49-F238E27FC236}">
                <a16:creationId xmlns:a16="http://schemas.microsoft.com/office/drawing/2014/main" id="{03BEFF32-6BBC-BC4D-5C09-FBF64BDEB9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7992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580" y="1808163"/>
            <a:ext cx="799200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2241551"/>
            <a:ext cx="7992000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4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14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it, ontwerp&#10;&#10;Automatisch gegenereerde beschrijving">
            <a:extLst>
              <a:ext uri="{FF2B5EF4-FFF2-40B4-BE49-F238E27FC236}">
                <a16:creationId xmlns:a16="http://schemas.microsoft.com/office/drawing/2014/main" id="{A237CCF6-8377-D5AC-A29C-54DC2EB8C1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77DDFF-673D-235E-6B63-905C6AA0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216"/>
            <a:ext cx="105156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9BCC1F86-E38D-7B25-C129-50875DA89A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1808163"/>
            <a:ext cx="4968875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B9C6692-2689-B14F-7AE2-3BE372A1AC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9213" y="1808163"/>
            <a:ext cx="4954587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CF5984B9-F1B2-A556-2813-DCC49C2948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0ED87D3F-8A7F-298B-DEF9-FE07C1DFBF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3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pos="403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5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2D377B-B3C8-0EFB-5AD2-16D30852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512425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5FB85B-B3FF-EA26-83BA-CF9F9CD38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08162"/>
            <a:ext cx="10512425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14D1F2-FD60-4247-0F9C-B597AD038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8031" y="6393281"/>
            <a:ext cx="432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586D3B-86C3-65E7-BC34-B4CD0B846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93281"/>
            <a:ext cx="23564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63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7" r:id="rId4"/>
    <p:sldLayoutId id="2147483668" r:id="rId5"/>
    <p:sldLayoutId id="2147483670" r:id="rId6"/>
    <p:sldLayoutId id="2147483676" r:id="rId7"/>
    <p:sldLayoutId id="2147483652" r:id="rId8"/>
    <p:sldLayoutId id="2147483662" r:id="rId9"/>
    <p:sldLayoutId id="2147483663" r:id="rId10"/>
    <p:sldLayoutId id="2147483664" r:id="rId11"/>
    <p:sldLayoutId id="2147483665" r:id="rId12"/>
    <p:sldLayoutId id="2147483674" r:id="rId13"/>
    <p:sldLayoutId id="2147483675" r:id="rId14"/>
    <p:sldLayoutId id="2147483654" r:id="rId15"/>
    <p:sldLayoutId id="2147483672" r:id="rId16"/>
    <p:sldLayoutId id="2147483671" r:id="rId17"/>
    <p:sldLayoutId id="2147483673" r:id="rId18"/>
    <p:sldLayoutId id="2147483677" r:id="rId19"/>
    <p:sldLayoutId id="2147483655" r:id="rId20"/>
    <p:sldLayoutId id="2147483666" r:id="rId21"/>
    <p:sldLayoutId id="2147483658" r:id="rId22"/>
    <p:sldLayoutId id="2147483659" r:id="rId23"/>
    <p:sldLayoutId id="214748366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-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heleen.groenenberg@tennet.eu" TargetMode="Externa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4" Type="http://schemas.openxmlformats.org/officeDocument/2006/relationships/hyperlink" Target="mailto:heleen.groenenberg@tennet.e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BF824A6-3EB3-6A84-8AE4-BC517CB03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147" y="1762942"/>
            <a:ext cx="5040000" cy="1107996"/>
          </a:xfrm>
        </p:spPr>
        <p:txBody>
          <a:bodyPr/>
          <a:lstStyle/>
          <a:p>
            <a:r>
              <a:rPr lang="nl-NL" dirty="0"/>
              <a:t>Flexibiliteit bij bedrijven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2C82DA5E-529D-95AF-F240-CF1B637B2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461665"/>
          </a:xfrm>
        </p:spPr>
        <p:txBody>
          <a:bodyPr/>
          <a:lstStyle/>
          <a:p>
            <a:r>
              <a:rPr lang="nl-NL" dirty="0"/>
              <a:t>Heleen Groenenberg</a:t>
            </a:r>
          </a:p>
          <a:p>
            <a:r>
              <a:rPr lang="nl-NL" dirty="0"/>
              <a:t>Adviseur Flexibiliteit - TenneT</a:t>
            </a:r>
          </a:p>
        </p:txBody>
      </p:sp>
    </p:spTree>
    <p:extLst>
      <p:ext uri="{BB962C8B-B14F-4D97-AF65-F5344CB8AC3E}">
        <p14:creationId xmlns:p14="http://schemas.microsoft.com/office/powerpoint/2010/main" val="24278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241D3-56E7-E12C-F55F-9FBB7F5B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Netcongestie blijft voorlopig realiteit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39A79-D90D-7E8A-AACC-E742C43036D0}"/>
              </a:ext>
            </a:extLst>
          </p:cNvPr>
          <p:cNvSpPr txBox="1"/>
          <p:nvPr/>
        </p:nvSpPr>
        <p:spPr>
          <a:xfrm>
            <a:off x="838200" y="5821684"/>
            <a:ext cx="3711055" cy="85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200" b="1" dirty="0">
                <a:solidFill>
                  <a:schemeClr val="accent5"/>
                </a:solidFill>
              </a:rPr>
              <a:t>Legenda transportcapaciteit </a:t>
            </a:r>
          </a:p>
          <a:p>
            <a:pPr algn="l"/>
            <a:r>
              <a:rPr lang="nl-NL" sz="1200" dirty="0">
                <a:solidFill>
                  <a:schemeClr val="accent5"/>
                </a:solidFill>
              </a:rPr>
              <a:t>beperkt beschikbaar</a:t>
            </a:r>
          </a:p>
          <a:p>
            <a:pPr algn="l">
              <a:spcAft>
                <a:spcPts val="200"/>
              </a:spcAft>
            </a:pPr>
            <a:r>
              <a:rPr lang="nl-NL" sz="1200" dirty="0">
                <a:solidFill>
                  <a:schemeClr val="accent5"/>
                </a:solidFill>
              </a:rPr>
              <a:t>congestieonderzoek, voorlopig niet beschikbaar</a:t>
            </a:r>
          </a:p>
          <a:p>
            <a:pPr algn="l">
              <a:spcAft>
                <a:spcPts val="200"/>
              </a:spcAft>
            </a:pPr>
            <a:r>
              <a:rPr lang="nl-NL" sz="1200" dirty="0">
                <a:solidFill>
                  <a:schemeClr val="accent5"/>
                </a:solidFill>
              </a:rPr>
              <a:t>niet beschikbaar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9473C0-DAD7-AF96-10F7-DE1F7EDB5C2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20364" y="1322386"/>
            <a:ext cx="3544680" cy="421322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5AF9DC-9F0C-8E6B-3245-1C4215E23D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38200" y="1322387"/>
            <a:ext cx="3530949" cy="421322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44C6BAC-59BE-FB9F-8EBF-C1FF7A506EE7}"/>
              </a:ext>
            </a:extLst>
          </p:cNvPr>
          <p:cNvSpPr/>
          <p:nvPr/>
        </p:nvSpPr>
        <p:spPr>
          <a:xfrm>
            <a:off x="698350" y="6081731"/>
            <a:ext cx="139850" cy="1290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20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676E70-6AA7-9FF8-EE7E-2BD65F35DB52}"/>
              </a:ext>
            </a:extLst>
          </p:cNvPr>
          <p:cNvSpPr/>
          <p:nvPr/>
        </p:nvSpPr>
        <p:spPr>
          <a:xfrm>
            <a:off x="698350" y="6280597"/>
            <a:ext cx="139850" cy="12909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20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EBB551-4BA3-151C-BF1B-B686A4CCD428}"/>
              </a:ext>
            </a:extLst>
          </p:cNvPr>
          <p:cNvSpPr/>
          <p:nvPr/>
        </p:nvSpPr>
        <p:spPr>
          <a:xfrm>
            <a:off x="698350" y="6479463"/>
            <a:ext cx="139850" cy="1290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005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5A6B-35B8-D3EB-6A93-EDCBD1A0E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Elektrificatie industrie</a:t>
            </a:r>
            <a:endParaRPr lang="en-US" dirty="0"/>
          </a:p>
        </p:txBody>
      </p:sp>
      <p:sp>
        <p:nvSpPr>
          <p:cNvPr id="3" name="Tekstvak 11">
            <a:extLst>
              <a:ext uri="{FF2B5EF4-FFF2-40B4-BE49-F238E27FC236}">
                <a16:creationId xmlns:a16="http://schemas.microsoft.com/office/drawing/2014/main" id="{89E0A8C6-D75D-1721-8DB6-FF32C5C6B256}"/>
              </a:ext>
            </a:extLst>
          </p:cNvPr>
          <p:cNvSpPr txBox="1"/>
          <p:nvPr/>
        </p:nvSpPr>
        <p:spPr>
          <a:xfrm>
            <a:off x="839788" y="5432405"/>
            <a:ext cx="10094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5"/>
                </a:solidFill>
              </a:rPr>
              <a:t>Direct en indirect samen: 80-130 TWh in 2050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5"/>
                </a:solidFill>
              </a:rPr>
              <a:t>Totaalverbruik NL in 2020 was 110 </a:t>
            </a:r>
            <a:r>
              <a:rPr lang="nl-NL" sz="2000" dirty="0" err="1">
                <a:solidFill>
                  <a:schemeClr val="accent5"/>
                </a:solidFill>
              </a:rPr>
              <a:t>TWh</a:t>
            </a:r>
            <a:endParaRPr lang="nl-NL" sz="2000" dirty="0">
              <a:solidFill>
                <a:schemeClr val="accent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30063-F9C0-9EF6-C61F-3D744C6BE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82"/>
          <a:stretch/>
        </p:blipFill>
        <p:spPr>
          <a:xfrm>
            <a:off x="839788" y="1828406"/>
            <a:ext cx="6680768" cy="3520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9BB15-32A9-B4AB-EC25-7D97A2D37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811" y="2060874"/>
            <a:ext cx="3371850" cy="1647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AC552-1712-602D-72C4-4891BB342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556" y="3466751"/>
            <a:ext cx="3791235" cy="1009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45DE22-0702-E362-3F45-0BB49F013B2E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Groei vermogensvraag 10-15 GW bij continu verbruik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EAFA-E51D-31E6-2632-7F8C921B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Groei laadinfrastructuur tot 2030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196AFE-18BA-86A5-62A0-68B30749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3033656"/>
            <a:ext cx="5162979" cy="3688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1.3 kW </a:t>
            </a:r>
            <a:r>
              <a:rPr lang="nl-NL" b="1" dirty="0">
                <a:solidFill>
                  <a:schemeClr val="bg2"/>
                </a:solidFill>
              </a:rPr>
              <a:t>publieke laadinfra </a:t>
            </a:r>
            <a:r>
              <a:rPr lang="nl-NL" dirty="0"/>
              <a:t>voor elke EV</a:t>
            </a:r>
          </a:p>
          <a:p>
            <a:pPr>
              <a:lnSpc>
                <a:spcPct val="100000"/>
              </a:lnSpc>
            </a:pPr>
            <a:r>
              <a:rPr lang="nl-NL" dirty="0"/>
              <a:t>150 kW </a:t>
            </a:r>
            <a:r>
              <a:rPr lang="nl-NL" b="1" dirty="0">
                <a:solidFill>
                  <a:schemeClr val="bg2"/>
                </a:solidFill>
              </a:rPr>
              <a:t>snellaadcapaciteit</a:t>
            </a:r>
            <a:r>
              <a:rPr lang="nl-NL" dirty="0">
                <a:solidFill>
                  <a:schemeClr val="bg2"/>
                </a:solidFill>
              </a:rPr>
              <a:t> </a:t>
            </a:r>
            <a:r>
              <a:rPr lang="nl-NL" dirty="0"/>
              <a:t>elke 60 km langs EU kernwegennet vanaf 2025</a:t>
            </a:r>
          </a:p>
          <a:p>
            <a:pPr>
              <a:lnSpc>
                <a:spcPct val="100000"/>
              </a:lnSpc>
            </a:pPr>
            <a:r>
              <a:rPr lang="nl-NL" dirty="0"/>
              <a:t>350 kW </a:t>
            </a:r>
            <a:r>
              <a:rPr lang="nl-NL" b="1" dirty="0">
                <a:solidFill>
                  <a:schemeClr val="bg2"/>
                </a:solidFill>
              </a:rPr>
              <a:t>laadcapaciteit zwaar transport </a:t>
            </a:r>
            <a:r>
              <a:rPr lang="nl-NL" dirty="0"/>
              <a:t>elk 60 km langs EU kernwegennet, klaar 2030</a:t>
            </a:r>
          </a:p>
          <a:p>
            <a:pPr>
              <a:lnSpc>
                <a:spcPct val="100000"/>
              </a:lnSpc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046D8-83B0-34A4-F7F9-EC275A72C79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9788" y="2265149"/>
            <a:ext cx="4968875" cy="287338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EU 2030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AFDB4-2ECE-6F58-6780-E8F8E6EC26F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26300" y="2292350"/>
            <a:ext cx="4965700" cy="287338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In Nederland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C149D8-7E2B-D05A-DA72-FC9B018C5CB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226300" y="3033656"/>
            <a:ext cx="4965700" cy="3471919"/>
          </a:xfrm>
        </p:spPr>
        <p:txBody>
          <a:bodyPr/>
          <a:lstStyle/>
          <a:p>
            <a:r>
              <a:rPr lang="nl-NL" dirty="0"/>
              <a:t>2500 MW</a:t>
            </a:r>
          </a:p>
          <a:p>
            <a:r>
              <a:rPr lang="nl-NL" dirty="0"/>
              <a:t>10 MW</a:t>
            </a:r>
          </a:p>
          <a:p>
            <a:endParaRPr lang="nl-NL" dirty="0"/>
          </a:p>
          <a:p>
            <a:r>
              <a:rPr lang="nl-NL" dirty="0"/>
              <a:t>24 MW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E8258-3AC2-1B5E-5710-4C797EC0C9A3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EU Regulation Alternative Fuel Infrastructure (AFIR)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1C22-4AE5-EE6F-CD10-684EB576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Prognose laadinfra 2050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6B01F-4AF2-DC86-ACFD-1754D1E7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27" y="1955111"/>
            <a:ext cx="5689184" cy="276771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A38C3B00-81FE-82D4-AAF2-5C49BCE65AB1}"/>
              </a:ext>
            </a:extLst>
          </p:cNvPr>
          <p:cNvSpPr/>
          <p:nvPr/>
        </p:nvSpPr>
        <p:spPr>
          <a:xfrm>
            <a:off x="6807841" y="2567667"/>
            <a:ext cx="930729" cy="1722665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8E3B7-4223-6C3B-6A39-3E86EB6B2916}"/>
              </a:ext>
            </a:extLst>
          </p:cNvPr>
          <p:cNvSpPr txBox="1"/>
          <p:nvPr/>
        </p:nvSpPr>
        <p:spPr>
          <a:xfrm>
            <a:off x="814927" y="4902889"/>
            <a:ext cx="2579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200" dirty="0">
                <a:solidFill>
                  <a:schemeClr val="accent5"/>
                </a:solidFill>
              </a:rPr>
              <a:t>Bron: Elaad (2023)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CB6D59-827A-F47D-5620-51D7346CF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120987"/>
              </p:ext>
            </p:extLst>
          </p:nvPr>
        </p:nvGraphicFramePr>
        <p:xfrm>
          <a:off x="8042300" y="2230118"/>
          <a:ext cx="3334774" cy="2492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429">
                  <a:extLst>
                    <a:ext uri="{9D8B030D-6E8A-4147-A177-3AD203B41FA5}">
                      <a16:colId xmlns:a16="http://schemas.microsoft.com/office/drawing/2014/main" val="1154851114"/>
                    </a:ext>
                  </a:extLst>
                </a:gridCol>
                <a:gridCol w="1910345">
                  <a:extLst>
                    <a:ext uri="{9D8B030D-6E8A-4147-A177-3AD203B41FA5}">
                      <a16:colId xmlns:a16="http://schemas.microsoft.com/office/drawing/2014/main" val="3701050284"/>
                    </a:ext>
                  </a:extLst>
                </a:gridCol>
              </a:tblGrid>
              <a:tr h="876161">
                <a:tc>
                  <a:txBody>
                    <a:bodyPr/>
                    <a:lstStyle/>
                    <a:p>
                      <a:pPr algn="l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Geïnstalleerd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vermogen</a:t>
                      </a:r>
                      <a:r>
                        <a:rPr lang="en-US" dirty="0"/>
                        <a:t> </a:t>
                      </a:r>
                      <a:endParaRPr lang="nl-N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819377"/>
                  </a:ext>
                </a:extLst>
              </a:tr>
              <a:tr h="404136"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Thuis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22 GW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35530"/>
                  </a:ext>
                </a:extLst>
              </a:tr>
              <a:tr h="404136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/>
                        <a:t>Werk</a:t>
                      </a:r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15 GW</a:t>
                      </a:r>
                      <a:endParaRPr lang="nl-N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7352"/>
                  </a:ext>
                </a:extLst>
              </a:tr>
              <a:tr h="404136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/>
                        <a:t>Snelladen</a:t>
                      </a:r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9 GW</a:t>
                      </a:r>
                      <a:endParaRPr lang="nl-N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04260"/>
                  </a:ext>
                </a:extLst>
              </a:tr>
              <a:tr h="404136"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/>
                        <a:t>Publiek</a:t>
                      </a:r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15 GW</a:t>
                      </a:r>
                      <a:endParaRPr lang="nl-NL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7829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A39250-4798-69D5-5A03-7A511983A7D2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Van megawatten naar vele gigawatten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B1B4-8568-A31A-EE91-C7597428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369680" cy="886397"/>
          </a:xfrm>
        </p:spPr>
        <p:txBody>
          <a:bodyPr/>
          <a:lstStyle/>
          <a:p>
            <a:r>
              <a:rPr lang="nl-NL" dirty="0"/>
              <a:t>Benutting laadinfra veelal overdag, behalve thuis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1D9BF-3AB5-2202-5466-D2141280B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217990"/>
            <a:ext cx="7166788" cy="4210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F498B-DA19-8D95-35DC-6EA3C754A26A}"/>
              </a:ext>
            </a:extLst>
          </p:cNvPr>
          <p:cNvSpPr txBox="1"/>
          <p:nvPr/>
        </p:nvSpPr>
        <p:spPr>
          <a:xfrm>
            <a:off x="9031042" y="2000970"/>
            <a:ext cx="2931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b="1" dirty="0">
                <a:solidFill>
                  <a:schemeClr val="accent5"/>
                </a:solidFill>
              </a:rPr>
              <a:t>Werk</a:t>
            </a:r>
            <a:r>
              <a:rPr lang="nl-NL" dirty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nl-NL" dirty="0">
                <a:solidFill>
                  <a:schemeClr val="accent5"/>
                </a:solidFill>
              </a:rPr>
              <a:t>2/3 voor 11 uur</a:t>
            </a:r>
          </a:p>
          <a:p>
            <a:pPr algn="l"/>
            <a:endParaRPr lang="nl-NL" dirty="0">
              <a:solidFill>
                <a:schemeClr val="accent5"/>
              </a:solidFill>
            </a:endParaRPr>
          </a:p>
          <a:p>
            <a:pPr algn="l"/>
            <a:r>
              <a:rPr lang="nl-NL" b="1" dirty="0">
                <a:solidFill>
                  <a:schemeClr val="accent5"/>
                </a:solidFill>
              </a:rPr>
              <a:t>Snelladen</a:t>
            </a:r>
            <a:r>
              <a:rPr lang="nl-NL" dirty="0">
                <a:solidFill>
                  <a:schemeClr val="accent5"/>
                </a:solidFill>
              </a:rPr>
              <a:t> </a:t>
            </a:r>
          </a:p>
          <a:p>
            <a:pPr algn="l"/>
            <a:r>
              <a:rPr lang="nl-NL" dirty="0">
                <a:solidFill>
                  <a:schemeClr val="accent5"/>
                </a:solidFill>
              </a:rPr>
              <a:t>90% tussen 7 en 19</a:t>
            </a:r>
          </a:p>
          <a:p>
            <a:pPr algn="l"/>
            <a:endParaRPr lang="nl-NL" dirty="0">
              <a:solidFill>
                <a:schemeClr val="accent5"/>
              </a:solidFill>
            </a:endParaRPr>
          </a:p>
          <a:p>
            <a:pPr algn="l"/>
            <a:r>
              <a:rPr lang="nl-NL" b="1" dirty="0">
                <a:solidFill>
                  <a:schemeClr val="accent5"/>
                </a:solidFill>
              </a:rPr>
              <a:t>Publiek</a:t>
            </a:r>
            <a:endParaRPr lang="nl-NL" dirty="0">
              <a:solidFill>
                <a:schemeClr val="accent5"/>
              </a:solidFill>
            </a:endParaRPr>
          </a:p>
          <a:p>
            <a:pPr algn="l"/>
            <a:r>
              <a:rPr lang="nl-NL" dirty="0">
                <a:solidFill>
                  <a:schemeClr val="accent5"/>
                </a:solidFill>
              </a:rPr>
              <a:t>Idem, met 2 piekjes</a:t>
            </a:r>
          </a:p>
        </p:txBody>
      </p:sp>
    </p:spTree>
    <p:extLst>
      <p:ext uri="{BB962C8B-B14F-4D97-AF65-F5344CB8AC3E}">
        <p14:creationId xmlns:p14="http://schemas.microsoft.com/office/powerpoint/2010/main" val="3241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4646D-97A6-DD29-0BB6-462EC655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577216"/>
            <a:ext cx="8938913" cy="886397"/>
          </a:xfrm>
        </p:spPr>
        <p:txBody>
          <a:bodyPr/>
          <a:lstStyle/>
          <a:p>
            <a:r>
              <a:rPr lang="nl-NL" dirty="0"/>
              <a:t>Piek verdubbelt van 20 GW tot 45 GW in 2045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CED053-4A2C-41D4-F824-6A2799914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</a:rPr>
              <a:t>In 2030 24-32 GW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93B451-FA56-D007-B728-CE49D97ED6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0" y="2352007"/>
            <a:ext cx="7651996" cy="408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1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27F4AC0-B803-EABF-5484-0120A52276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3466"/>
          <a:stretch/>
        </p:blipFill>
        <p:spPr>
          <a:xfrm>
            <a:off x="6399213" y="0"/>
            <a:ext cx="5792787" cy="685800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4FA5A4C-83B8-84B4-FA0B-A277B976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/>
          <a:p>
            <a:r>
              <a:rPr lang="nl-NL" dirty="0"/>
              <a:t>Target grid 2045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6B85453-86D3-56A1-CA10-C78CC1714A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/>
          <a:p>
            <a:r>
              <a:rPr lang="nl-NL" dirty="0"/>
              <a:t>Maximale electrificatie</a:t>
            </a:r>
          </a:p>
          <a:p>
            <a:r>
              <a:rPr lang="nl-NL" dirty="0"/>
              <a:t>AC-grid versterken, DC toevoegen</a:t>
            </a:r>
          </a:p>
          <a:p>
            <a:r>
              <a:rPr lang="nl-NL" dirty="0"/>
              <a:t>70 GW wind op zee, in NL en in GE</a:t>
            </a:r>
          </a:p>
          <a:p>
            <a:r>
              <a:rPr lang="nl-NL" dirty="0"/>
              <a:t>Centrale rol NL met 200 TWh overschot</a:t>
            </a:r>
          </a:p>
          <a:p>
            <a:r>
              <a:rPr lang="nl-NL" dirty="0"/>
              <a:t>Rol flexibiliteit, systeemintegratie</a:t>
            </a:r>
          </a:p>
          <a:p>
            <a:endParaRPr lang="en-US" dirty="0"/>
          </a:p>
          <a:p>
            <a:r>
              <a:rPr lang="nl-NL" dirty="0"/>
              <a:t>Plus: tot 5x zoveel flex!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461C-EBC0-D39D-2184-9225E7742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Benodigd flexvermogen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BDD1E5-513C-1C79-59AE-CD2B4C5F3504}"/>
              </a:ext>
            </a:extLst>
          </p:cNvPr>
          <p:cNvGrpSpPr>
            <a:grpSpLocks noChangeAspect="1"/>
          </p:cNvGrpSpPr>
          <p:nvPr/>
        </p:nvGrpSpPr>
        <p:grpSpPr>
          <a:xfrm>
            <a:off x="6337952" y="1287543"/>
            <a:ext cx="4309989" cy="5361942"/>
            <a:chOff x="8975882" y="176451"/>
            <a:chExt cx="2951650" cy="3672068"/>
          </a:xfrm>
          <a:solidFill>
            <a:schemeClr val="bg2"/>
          </a:solidFill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3AA0C4D-ED76-9D71-894B-5062F33E8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9456" b="16374"/>
            <a:stretch/>
          </p:blipFill>
          <p:spPr>
            <a:xfrm>
              <a:off x="8975882" y="176451"/>
              <a:ext cx="751785" cy="3672068"/>
            </a:xfrm>
            <a:prstGeom prst="rect">
              <a:avLst/>
            </a:prstGeom>
            <a:grpFill/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471A8F1-F8B0-EB84-9DE8-F838C8A8B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147" b="16374"/>
            <a:stretch/>
          </p:blipFill>
          <p:spPr>
            <a:xfrm>
              <a:off x="9727667" y="176451"/>
              <a:ext cx="2199865" cy="3672068"/>
            </a:xfrm>
            <a:prstGeom prst="rect">
              <a:avLst/>
            </a:prstGeom>
            <a:grpFill/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8B9901-CB67-54E9-D978-320104DCBCCC}"/>
              </a:ext>
            </a:extLst>
          </p:cNvPr>
          <p:cNvSpPr txBox="1"/>
          <p:nvPr/>
        </p:nvSpPr>
        <p:spPr>
          <a:xfrm>
            <a:off x="839788" y="3226803"/>
            <a:ext cx="24752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Vraagsturing industrie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EEB00A-7B71-B034-A727-6FC480C0EE92}"/>
              </a:ext>
            </a:extLst>
          </p:cNvPr>
          <p:cNvSpPr txBox="1"/>
          <p:nvPr/>
        </p:nvSpPr>
        <p:spPr>
          <a:xfrm>
            <a:off x="839787" y="3935264"/>
            <a:ext cx="24752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Batterijen (alles)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9E1FE-BD27-DA8C-E296-962E9950EA5B}"/>
              </a:ext>
            </a:extLst>
          </p:cNvPr>
          <p:cNvSpPr txBox="1"/>
          <p:nvPr/>
        </p:nvSpPr>
        <p:spPr>
          <a:xfrm>
            <a:off x="839787" y="2749292"/>
            <a:ext cx="2462732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>
                <a:solidFill>
                  <a:schemeClr val="accent5"/>
                </a:solidFill>
              </a:rPr>
              <a:t>Interconnecties</a:t>
            </a:r>
            <a:endParaRPr lang="nl-NL" dirty="0" err="1">
              <a:solidFill>
                <a:schemeClr val="accent5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052D17-D00E-4A18-61EF-155E3B0E991E}"/>
              </a:ext>
            </a:extLst>
          </p:cNvPr>
          <p:cNvSpPr txBox="1"/>
          <p:nvPr/>
        </p:nvSpPr>
        <p:spPr>
          <a:xfrm>
            <a:off x="827237" y="5495138"/>
            <a:ext cx="24752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Power to gas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A813B8-7B16-BD6A-B8CB-6A51C15A17C7}"/>
              </a:ext>
            </a:extLst>
          </p:cNvPr>
          <p:cNvSpPr txBox="1"/>
          <p:nvPr/>
        </p:nvSpPr>
        <p:spPr>
          <a:xfrm>
            <a:off x="827237" y="4951110"/>
            <a:ext cx="24752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>
                <a:solidFill>
                  <a:schemeClr val="accent5"/>
                </a:solidFill>
              </a:rPr>
              <a:t>Power to heat</a:t>
            </a:r>
            <a:endParaRPr lang="nl-NL" dirty="0" err="1">
              <a:solidFill>
                <a:schemeClr val="accent5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6F145A-018C-4FEB-CFAE-929B6ED1532C}"/>
              </a:ext>
            </a:extLst>
          </p:cNvPr>
          <p:cNvCxnSpPr>
            <a:cxnSpLocks/>
          </p:cNvCxnSpPr>
          <p:nvPr/>
        </p:nvCxnSpPr>
        <p:spPr>
          <a:xfrm>
            <a:off x="3302519" y="2987545"/>
            <a:ext cx="4380844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319018-4728-102C-E92A-60B946FF35BA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315069" y="3400712"/>
            <a:ext cx="4368294" cy="10757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CF2A4D-62B9-B2A7-49AE-FB3009AC4844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315069" y="4109173"/>
            <a:ext cx="4352313" cy="10757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B93B91-1649-627F-444A-3D074D5E11CC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302519" y="5135776"/>
            <a:ext cx="4364863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420A6C-457D-85EA-7223-10C57CC0848F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302519" y="5679804"/>
            <a:ext cx="4380844" cy="0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A9CBF90-58C4-A9F4-178A-37E3CB6B7D19}"/>
              </a:ext>
            </a:extLst>
          </p:cNvPr>
          <p:cNvSpPr txBox="1"/>
          <p:nvPr/>
        </p:nvSpPr>
        <p:spPr>
          <a:xfrm>
            <a:off x="839789" y="6510985"/>
            <a:ext cx="28869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nl-NL" sz="1200" dirty="0">
                <a:solidFill>
                  <a:schemeClr val="accent5"/>
                </a:solidFill>
              </a:rPr>
              <a:t>(ii3050, editie april 2023)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2B3E0C-A0FE-2171-3E95-D7627392CD8C}"/>
              </a:ext>
            </a:extLst>
          </p:cNvPr>
          <p:cNvSpPr txBox="1"/>
          <p:nvPr/>
        </p:nvSpPr>
        <p:spPr>
          <a:xfrm>
            <a:off x="7163061" y="1205080"/>
            <a:ext cx="20928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Waterstofcentrales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913FC8-D860-6280-7C36-8735970E5B0A}"/>
              </a:ext>
            </a:extLst>
          </p:cNvPr>
          <p:cNvSpPr txBox="1"/>
          <p:nvPr/>
        </p:nvSpPr>
        <p:spPr>
          <a:xfrm>
            <a:off x="8919713" y="2326377"/>
            <a:ext cx="672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Kern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E8B20D-3016-4B7E-120F-65F0215F5836}"/>
              </a:ext>
            </a:extLst>
          </p:cNvPr>
          <p:cNvCxnSpPr>
            <a:cxnSpLocks/>
          </p:cNvCxnSpPr>
          <p:nvPr/>
        </p:nvCxnSpPr>
        <p:spPr>
          <a:xfrm flipH="1" flipV="1">
            <a:off x="7667383" y="1574412"/>
            <a:ext cx="131911" cy="889338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8E99E59-CC04-6CB0-09D6-BEF529940905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8616875" y="2511043"/>
            <a:ext cx="302838" cy="184666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BB7424-2297-8656-FA99-DDC2BB573C6E}"/>
              </a:ext>
            </a:extLst>
          </p:cNvPr>
          <p:cNvCxnSpPr>
            <a:cxnSpLocks/>
          </p:cNvCxnSpPr>
          <p:nvPr/>
        </p:nvCxnSpPr>
        <p:spPr>
          <a:xfrm flipH="1" flipV="1">
            <a:off x="7667383" y="1574412"/>
            <a:ext cx="734339" cy="1282055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DF610AE-8730-8EC2-F8AC-71F8F7641186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9255896" y="2695709"/>
            <a:ext cx="124772" cy="705003"/>
          </a:xfrm>
          <a:prstGeom prst="line">
            <a:avLst/>
          </a:prstGeom>
          <a:ln w="127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6AA7B42-1392-58C1-0FCE-11AB3D2A1A9B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2000" b="1" dirty="0">
                <a:solidFill>
                  <a:schemeClr val="bg2"/>
                </a:solidFill>
              </a:rPr>
              <a:t>Groei &lt; factor 5 tot 2050 bij realisatie Target Grid</a:t>
            </a:r>
          </a:p>
        </p:txBody>
      </p:sp>
    </p:spTree>
    <p:extLst>
      <p:ext uri="{BB962C8B-B14F-4D97-AF65-F5344CB8AC3E}">
        <p14:creationId xmlns:p14="http://schemas.microsoft.com/office/powerpoint/2010/main" val="28448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53">
            <a:extLst>
              <a:ext uri="{FF2B5EF4-FFF2-40B4-BE49-F238E27FC236}">
                <a16:creationId xmlns:a16="http://schemas.microsoft.com/office/drawing/2014/main" id="{49DC4D24-2B57-D6B7-1257-DCD1578D8957}"/>
              </a:ext>
            </a:extLst>
          </p:cNvPr>
          <p:cNvSpPr txBox="1"/>
          <p:nvPr/>
        </p:nvSpPr>
        <p:spPr>
          <a:xfrm>
            <a:off x="839789" y="577216"/>
            <a:ext cx="9360000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3200" b="1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Wat kan ik doen?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D15C3-7729-2244-3EFE-A768F151E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9" y="2194025"/>
            <a:ext cx="9360000" cy="3441498"/>
          </a:xfrm>
          <a:prstGeom prst="rect">
            <a:avLst/>
          </a:prstGeom>
          <a:noFill/>
        </p:spPr>
      </p:pic>
      <p:sp>
        <p:nvSpPr>
          <p:cNvPr id="5" name="Tekstvak 53">
            <a:extLst>
              <a:ext uri="{FF2B5EF4-FFF2-40B4-BE49-F238E27FC236}">
                <a16:creationId xmlns:a16="http://schemas.microsoft.com/office/drawing/2014/main" id="{64CA8F89-5839-33ED-F31E-A1F5528FEE64}"/>
              </a:ext>
            </a:extLst>
          </p:cNvPr>
          <p:cNvSpPr txBox="1"/>
          <p:nvPr/>
        </p:nvSpPr>
        <p:spPr>
          <a:xfrm>
            <a:off x="8982634" y="5776864"/>
            <a:ext cx="1217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200" dirty="0">
                <a:solidFill>
                  <a:schemeClr val="accent5"/>
                </a:solidFill>
              </a:rPr>
              <a:t>(</a:t>
            </a:r>
            <a:r>
              <a:rPr lang="nl-NL" sz="1200" dirty="0" err="1">
                <a:solidFill>
                  <a:schemeClr val="accent5"/>
                </a:solidFill>
              </a:rPr>
              <a:t>Gleam</a:t>
            </a:r>
            <a:r>
              <a:rPr lang="nl-NL" sz="1200" dirty="0">
                <a:solidFill>
                  <a:schemeClr val="accent5"/>
                </a:solidFill>
              </a:rPr>
              <a:t>, 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E2724-7A86-4BB4-9A8B-0817B8873EE1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Spitsmijden verlaagt e-rekening bedrijven met 30%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EEA9A-BDD1-416D-3AF4-0D52D3434231}"/>
              </a:ext>
            </a:extLst>
          </p:cNvPr>
          <p:cNvSpPr txBox="1"/>
          <p:nvPr/>
        </p:nvSpPr>
        <p:spPr>
          <a:xfrm>
            <a:off x="7209405" y="2512280"/>
            <a:ext cx="177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avondpiek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F7F8D-08FB-8281-AAEC-2E962F2F4FFB}"/>
              </a:ext>
            </a:extLst>
          </p:cNvPr>
          <p:cNvSpPr txBox="1"/>
          <p:nvPr/>
        </p:nvSpPr>
        <p:spPr>
          <a:xfrm>
            <a:off x="6524115" y="5296969"/>
            <a:ext cx="177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avondpiek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5E437-72F9-082C-5A88-3A2222BDCC98}"/>
              </a:ext>
            </a:extLst>
          </p:cNvPr>
          <p:cNvSpPr txBox="1"/>
          <p:nvPr/>
        </p:nvSpPr>
        <p:spPr>
          <a:xfrm>
            <a:off x="6837442" y="4007166"/>
            <a:ext cx="2009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bg1"/>
                </a:solidFill>
              </a:rPr>
              <a:t>minder PV-opbrengst, airco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8FCCF-FEE8-2EF2-4682-292487A4FDA0}"/>
              </a:ext>
            </a:extLst>
          </p:cNvPr>
          <p:cNvSpPr txBox="1"/>
          <p:nvPr/>
        </p:nvSpPr>
        <p:spPr>
          <a:xfrm>
            <a:off x="3078385" y="3248782"/>
            <a:ext cx="177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tx1">
                    <a:lumMod val="50000"/>
                  </a:schemeClr>
                </a:solidFill>
              </a:rPr>
              <a:t>minder </a:t>
            </a:r>
          </a:p>
          <a:p>
            <a:pPr algn="ctr"/>
            <a:r>
              <a:rPr lang="nl-NL" sz="1600" b="1" dirty="0">
                <a:solidFill>
                  <a:schemeClr val="tx1">
                    <a:lumMod val="50000"/>
                  </a:schemeClr>
                </a:solidFill>
              </a:rPr>
              <a:t>zon</a:t>
            </a:r>
          </a:p>
        </p:txBody>
      </p:sp>
    </p:spTree>
    <p:extLst>
      <p:ext uri="{BB962C8B-B14F-4D97-AF65-F5344CB8AC3E}">
        <p14:creationId xmlns:p14="http://schemas.microsoft.com/office/powerpoint/2010/main" val="10398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C8A678B-5CFB-4E24-BC8B-6487A18D37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A911795-5491-CD7D-F67D-B3C67ADC9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0" r="9815"/>
          <a:stretch/>
        </p:blipFill>
        <p:spPr bwMode="auto">
          <a:xfrm>
            <a:off x="3993759" y="0"/>
            <a:ext cx="4293423" cy="353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appi drives decarbonisation with the installation of a new e-boiler at its  Maastricht Mill | Sappi Global">
            <a:extLst>
              <a:ext uri="{FF2B5EF4-FFF2-40B4-BE49-F238E27FC236}">
                <a16:creationId xmlns:a16="http://schemas.microsoft.com/office/drawing/2014/main" id="{824A458A-D562-0A95-7DD6-8B1F05EDB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677"/>
          <a:stretch/>
        </p:blipFill>
        <p:spPr bwMode="auto">
          <a:xfrm>
            <a:off x="0" y="3527855"/>
            <a:ext cx="4136499" cy="333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Bouw elektrische stoomketel op Chemelot stap dichterbij">
            <a:extLst>
              <a:ext uri="{FF2B5EF4-FFF2-40B4-BE49-F238E27FC236}">
                <a16:creationId xmlns:a16="http://schemas.microsoft.com/office/drawing/2014/main" id="{83CED9B4-9E81-8257-C7E2-2F70753F5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/>
          <a:stretch/>
        </p:blipFill>
        <p:spPr bwMode="auto">
          <a:xfrm>
            <a:off x="3993759" y="3530615"/>
            <a:ext cx="4293424" cy="33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Consulting and Analytics for Manufacturing | ORTEC for ESD-SIC">
            <a:extLst>
              <a:ext uri="{FF2B5EF4-FFF2-40B4-BE49-F238E27FC236}">
                <a16:creationId xmlns:a16="http://schemas.microsoft.com/office/drawing/2014/main" id="{22147D85-DE49-FD06-3119-3D0B53238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9" r="16862"/>
          <a:stretch/>
        </p:blipFill>
        <p:spPr bwMode="auto">
          <a:xfrm>
            <a:off x="8260599" y="18536"/>
            <a:ext cx="4005543" cy="350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Vattenfall logo">
            <a:extLst>
              <a:ext uri="{FF2B5EF4-FFF2-40B4-BE49-F238E27FC236}">
                <a16:creationId xmlns:a16="http://schemas.microsoft.com/office/drawing/2014/main" id="{5FF5D9A0-BB61-CF69-49DD-70EEEAA416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328483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2" descr="Flexible chlorine production contributes to grid stability - Vattenfall">
            <a:extLst>
              <a:ext uri="{FF2B5EF4-FFF2-40B4-BE49-F238E27FC236}">
                <a16:creationId xmlns:a16="http://schemas.microsoft.com/office/drawing/2014/main" id="{A9B5BB89-C746-64F7-A35B-2A8D4BA92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r="21237"/>
          <a:stretch/>
        </p:blipFill>
        <p:spPr bwMode="auto">
          <a:xfrm>
            <a:off x="1" y="8237"/>
            <a:ext cx="3999392" cy="35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CC383-C225-BEF1-8061-FC1B19B06ABE}"/>
              </a:ext>
            </a:extLst>
          </p:cNvPr>
          <p:cNvSpPr txBox="1"/>
          <p:nvPr/>
        </p:nvSpPr>
        <p:spPr>
          <a:xfrm>
            <a:off x="137352" y="3021738"/>
            <a:ext cx="2597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Nobian</a:t>
            </a:r>
          </a:p>
          <a:p>
            <a:pPr algn="l"/>
            <a:endParaRPr lang="nl-NL" sz="2400" b="1" dirty="0" err="1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E7B965-A0CC-6F11-EF88-618B34E20EA7}"/>
              </a:ext>
            </a:extLst>
          </p:cNvPr>
          <p:cNvSpPr txBox="1"/>
          <p:nvPr/>
        </p:nvSpPr>
        <p:spPr>
          <a:xfrm>
            <a:off x="4124100" y="2950854"/>
            <a:ext cx="259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Avebe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E74944-F1A3-6AED-9267-4B2705613CFF}"/>
              </a:ext>
            </a:extLst>
          </p:cNvPr>
          <p:cNvSpPr txBox="1"/>
          <p:nvPr/>
        </p:nvSpPr>
        <p:spPr>
          <a:xfrm>
            <a:off x="8421414" y="2985561"/>
            <a:ext cx="259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ESD-SIC</a:t>
            </a:r>
            <a:endParaRPr lang="nl-NL" sz="2400" b="1" dirty="0" err="1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A7D72-8D61-5B72-D1E8-1C071BECEE04}"/>
              </a:ext>
            </a:extLst>
          </p:cNvPr>
          <p:cNvSpPr txBox="1"/>
          <p:nvPr/>
        </p:nvSpPr>
        <p:spPr>
          <a:xfrm>
            <a:off x="270702" y="6155463"/>
            <a:ext cx="2597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 dirty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Sappi</a:t>
            </a:r>
          </a:p>
          <a:p>
            <a:pPr algn="l"/>
            <a:endParaRPr lang="nl-NL" sz="2400" b="1" dirty="0" err="1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5B0B0E-8738-9BF4-75B6-368AAA36B031}"/>
              </a:ext>
            </a:extLst>
          </p:cNvPr>
          <p:cNvSpPr txBox="1"/>
          <p:nvPr/>
        </p:nvSpPr>
        <p:spPr>
          <a:xfrm>
            <a:off x="4147377" y="6164988"/>
            <a:ext cx="2597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USG Chemelot</a:t>
            </a:r>
          </a:p>
          <a:p>
            <a:pPr algn="l"/>
            <a:endParaRPr lang="nl-NL" sz="2400" b="1" dirty="0" err="1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Picture 18" descr="VDL Weweler gelooft in toekomst van 'inclusieve technologie' | FME">
            <a:extLst>
              <a:ext uri="{FF2B5EF4-FFF2-40B4-BE49-F238E27FC236}">
                <a16:creationId xmlns:a16="http://schemas.microsoft.com/office/drawing/2014/main" id="{B66FDBBA-C067-B89F-0E6D-782FA4BB0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0" r="7442"/>
          <a:stretch/>
        </p:blipFill>
        <p:spPr bwMode="auto">
          <a:xfrm>
            <a:off x="8279010" y="3512663"/>
            <a:ext cx="400554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BD50E8-71A8-08E1-4510-B43EE7CBDF59}"/>
              </a:ext>
            </a:extLst>
          </p:cNvPr>
          <p:cNvSpPr txBox="1"/>
          <p:nvPr/>
        </p:nvSpPr>
        <p:spPr>
          <a:xfrm>
            <a:off x="8443152" y="6241188"/>
            <a:ext cx="259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VDL Weweler</a:t>
            </a:r>
            <a:endParaRPr lang="nl-NL" sz="2400" b="1" dirty="0" err="1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0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7">
            <a:extLst>
              <a:ext uri="{FF2B5EF4-FFF2-40B4-BE49-F238E27FC236}">
                <a16:creationId xmlns:a16="http://schemas.microsoft.com/office/drawing/2014/main" id="{2005AD4B-3782-1800-7312-825CDE208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r="147"/>
          <a:stretch/>
        </p:blipFill>
        <p:spPr>
          <a:xfrm>
            <a:off x="-1" y="0"/>
            <a:ext cx="12218497" cy="6884235"/>
          </a:xfrm>
          <a:custGeom>
            <a:avLst/>
            <a:gdLst>
              <a:gd name="connsiteX0" fmla="*/ 11039468 w 12191995"/>
              <a:gd name="connsiteY0" fmla="*/ 6562722 h 6875997"/>
              <a:gd name="connsiteX1" fmla="*/ 11033982 w 12191995"/>
              <a:gd name="connsiteY1" fmla="*/ 6564080 h 6875997"/>
              <a:gd name="connsiteX2" fmla="*/ 10915338 w 12191995"/>
              <a:gd name="connsiteY2" fmla="*/ 6583760 h 6875997"/>
              <a:gd name="connsiteX3" fmla="*/ 10909852 w 12191995"/>
              <a:gd name="connsiteY3" fmla="*/ 6585796 h 6875997"/>
              <a:gd name="connsiteX4" fmla="*/ 10878991 w 12191995"/>
              <a:gd name="connsiteY4" fmla="*/ 6608869 h 6875997"/>
              <a:gd name="connsiteX5" fmla="*/ 10993519 w 12191995"/>
              <a:gd name="connsiteY5" fmla="*/ 6608869 h 6875997"/>
              <a:gd name="connsiteX6" fmla="*/ 10981861 w 12191995"/>
              <a:gd name="connsiteY6" fmla="*/ 6615655 h 6875997"/>
              <a:gd name="connsiteX7" fmla="*/ 10894764 w 12191995"/>
              <a:gd name="connsiteY7" fmla="*/ 6630585 h 6875997"/>
              <a:gd name="connsiteX8" fmla="*/ 10889278 w 12191995"/>
              <a:gd name="connsiteY8" fmla="*/ 6632621 h 6875997"/>
              <a:gd name="connsiteX9" fmla="*/ 10868018 w 12191995"/>
              <a:gd name="connsiteY9" fmla="*/ 6648908 h 6875997"/>
              <a:gd name="connsiteX10" fmla="*/ 10937284 w 12191995"/>
              <a:gd name="connsiteY10" fmla="*/ 6644157 h 6875997"/>
              <a:gd name="connsiteX11" fmla="*/ 11039468 w 12191995"/>
              <a:gd name="connsiteY11" fmla="*/ 6562722 h 6875997"/>
              <a:gd name="connsiteX12" fmla="*/ 10791888 w 12191995"/>
              <a:gd name="connsiteY12" fmla="*/ 6557959 h 6875997"/>
              <a:gd name="connsiteX13" fmla="*/ 10790507 w 12191995"/>
              <a:gd name="connsiteY13" fmla="*/ 6594018 h 6875997"/>
              <a:gd name="connsiteX14" fmla="*/ 10866431 w 12191995"/>
              <a:gd name="connsiteY14" fmla="*/ 6648447 h 6875997"/>
              <a:gd name="connsiteX15" fmla="*/ 10866431 w 12191995"/>
              <a:gd name="connsiteY15" fmla="*/ 6557959 h 6875997"/>
              <a:gd name="connsiteX16" fmla="*/ 10791888 w 12191995"/>
              <a:gd name="connsiteY16" fmla="*/ 6557959 h 6875997"/>
              <a:gd name="connsiteX17" fmla="*/ 11578425 w 12191995"/>
              <a:gd name="connsiteY17" fmla="*/ 6519858 h 6875997"/>
              <a:gd name="connsiteX18" fmla="*/ 11604619 w 12191995"/>
              <a:gd name="connsiteY18" fmla="*/ 6543009 h 6875997"/>
              <a:gd name="connsiteX19" fmla="*/ 11599918 w 12191995"/>
              <a:gd name="connsiteY19" fmla="*/ 6551608 h 6875997"/>
              <a:gd name="connsiteX20" fmla="*/ 11552231 w 12191995"/>
              <a:gd name="connsiteY20" fmla="*/ 6551608 h 6875997"/>
              <a:gd name="connsiteX21" fmla="*/ 11552903 w 12191995"/>
              <a:gd name="connsiteY21" fmla="*/ 6543671 h 6875997"/>
              <a:gd name="connsiteX22" fmla="*/ 11578425 w 12191995"/>
              <a:gd name="connsiteY22" fmla="*/ 6519858 h 6875997"/>
              <a:gd name="connsiteX23" fmla="*/ 11218855 w 12191995"/>
              <a:gd name="connsiteY23" fmla="*/ 6519858 h 6875997"/>
              <a:gd name="connsiteX24" fmla="*/ 11245843 w 12191995"/>
              <a:gd name="connsiteY24" fmla="*/ 6543009 h 6875997"/>
              <a:gd name="connsiteX25" fmla="*/ 11240307 w 12191995"/>
              <a:gd name="connsiteY25" fmla="*/ 6551608 h 6875997"/>
              <a:gd name="connsiteX26" fmla="*/ 11191868 w 12191995"/>
              <a:gd name="connsiteY26" fmla="*/ 6551608 h 6875997"/>
              <a:gd name="connsiteX27" fmla="*/ 11191868 w 12191995"/>
              <a:gd name="connsiteY27" fmla="*/ 6543671 h 6875997"/>
              <a:gd name="connsiteX28" fmla="*/ 11218855 w 12191995"/>
              <a:gd name="connsiteY28" fmla="*/ 6519858 h 6875997"/>
              <a:gd name="connsiteX29" fmla="*/ 11625256 w 12191995"/>
              <a:gd name="connsiteY29" fmla="*/ 6503984 h 6875997"/>
              <a:gd name="connsiteX30" fmla="*/ 11640376 w 12191995"/>
              <a:gd name="connsiteY30" fmla="*/ 6520415 h 6875997"/>
              <a:gd name="connsiteX31" fmla="*/ 11674052 w 12191995"/>
              <a:gd name="connsiteY31" fmla="*/ 6520415 h 6875997"/>
              <a:gd name="connsiteX32" fmla="*/ 11674052 w 12191995"/>
              <a:gd name="connsiteY32" fmla="*/ 6613522 h 6875997"/>
              <a:gd name="connsiteX33" fmla="*/ 11700169 w 12191995"/>
              <a:gd name="connsiteY33" fmla="*/ 6613522 h 6875997"/>
              <a:gd name="connsiteX34" fmla="*/ 11700169 w 12191995"/>
              <a:gd name="connsiteY34" fmla="*/ 6520415 h 6875997"/>
              <a:gd name="connsiteX35" fmla="*/ 11737969 w 12191995"/>
              <a:gd name="connsiteY35" fmla="*/ 6520415 h 6875997"/>
              <a:gd name="connsiteX36" fmla="*/ 11737969 w 12191995"/>
              <a:gd name="connsiteY36" fmla="*/ 6503984 h 6875997"/>
              <a:gd name="connsiteX37" fmla="*/ 11625256 w 12191995"/>
              <a:gd name="connsiteY37" fmla="*/ 6503984 h 6875997"/>
              <a:gd name="connsiteX38" fmla="*/ 11426949 w 12191995"/>
              <a:gd name="connsiteY38" fmla="*/ 6503984 h 6875997"/>
              <a:gd name="connsiteX39" fmla="*/ 11407768 w 12191995"/>
              <a:gd name="connsiteY39" fmla="*/ 6523153 h 6875997"/>
              <a:gd name="connsiteX40" fmla="*/ 11407768 w 12191995"/>
              <a:gd name="connsiteY40" fmla="*/ 6613522 h 6875997"/>
              <a:gd name="connsiteX41" fmla="*/ 11433799 w 12191995"/>
              <a:gd name="connsiteY41" fmla="*/ 6613522 h 6875997"/>
              <a:gd name="connsiteX42" fmla="*/ 11433799 w 12191995"/>
              <a:gd name="connsiteY42" fmla="*/ 6525207 h 6875997"/>
              <a:gd name="connsiteX43" fmla="*/ 11439279 w 12191995"/>
              <a:gd name="connsiteY43" fmla="*/ 6520415 h 6875997"/>
              <a:gd name="connsiteX44" fmla="*/ 11459830 w 12191995"/>
              <a:gd name="connsiteY44" fmla="*/ 6520415 h 6875997"/>
              <a:gd name="connsiteX45" fmla="*/ 11481750 w 12191995"/>
              <a:gd name="connsiteY45" fmla="*/ 6543692 h 6875997"/>
              <a:gd name="connsiteX46" fmla="*/ 11481750 w 12191995"/>
              <a:gd name="connsiteY46" fmla="*/ 6613522 h 6875997"/>
              <a:gd name="connsiteX47" fmla="*/ 11507781 w 12191995"/>
              <a:gd name="connsiteY47" fmla="*/ 6613522 h 6875997"/>
              <a:gd name="connsiteX48" fmla="*/ 11507781 w 12191995"/>
              <a:gd name="connsiteY48" fmla="*/ 6541638 h 6875997"/>
              <a:gd name="connsiteX49" fmla="*/ 11463940 w 12191995"/>
              <a:gd name="connsiteY49" fmla="*/ 6503984 h 6875997"/>
              <a:gd name="connsiteX50" fmla="*/ 11426949 w 12191995"/>
              <a:gd name="connsiteY50" fmla="*/ 6503984 h 6875997"/>
              <a:gd name="connsiteX51" fmla="*/ 11307887 w 12191995"/>
              <a:gd name="connsiteY51" fmla="*/ 6503984 h 6875997"/>
              <a:gd name="connsiteX52" fmla="*/ 11288706 w 12191995"/>
              <a:gd name="connsiteY52" fmla="*/ 6523153 h 6875997"/>
              <a:gd name="connsiteX53" fmla="*/ 11288706 w 12191995"/>
              <a:gd name="connsiteY53" fmla="*/ 6613522 h 6875997"/>
              <a:gd name="connsiteX54" fmla="*/ 11314737 w 12191995"/>
              <a:gd name="connsiteY54" fmla="*/ 6613522 h 6875997"/>
              <a:gd name="connsiteX55" fmla="*/ 11314737 w 12191995"/>
              <a:gd name="connsiteY55" fmla="*/ 6525207 h 6875997"/>
              <a:gd name="connsiteX56" fmla="*/ 11320217 w 12191995"/>
              <a:gd name="connsiteY56" fmla="*/ 6520415 h 6875997"/>
              <a:gd name="connsiteX57" fmla="*/ 11340768 w 12191995"/>
              <a:gd name="connsiteY57" fmla="*/ 6520415 h 6875997"/>
              <a:gd name="connsiteX58" fmla="*/ 11362688 w 12191995"/>
              <a:gd name="connsiteY58" fmla="*/ 6543692 h 6875997"/>
              <a:gd name="connsiteX59" fmla="*/ 11362688 w 12191995"/>
              <a:gd name="connsiteY59" fmla="*/ 6613522 h 6875997"/>
              <a:gd name="connsiteX60" fmla="*/ 11388719 w 12191995"/>
              <a:gd name="connsiteY60" fmla="*/ 6613522 h 6875997"/>
              <a:gd name="connsiteX61" fmla="*/ 11388719 w 12191995"/>
              <a:gd name="connsiteY61" fmla="*/ 6541638 h 6875997"/>
              <a:gd name="connsiteX62" fmla="*/ 11344878 w 12191995"/>
              <a:gd name="connsiteY62" fmla="*/ 6503984 h 6875997"/>
              <a:gd name="connsiteX63" fmla="*/ 11307887 w 12191995"/>
              <a:gd name="connsiteY63" fmla="*/ 6503984 h 6875997"/>
              <a:gd name="connsiteX64" fmla="*/ 11055343 w 12191995"/>
              <a:gd name="connsiteY64" fmla="*/ 6503984 h 6875997"/>
              <a:gd name="connsiteX65" fmla="*/ 11062856 w 12191995"/>
              <a:gd name="connsiteY65" fmla="*/ 6520415 h 6875997"/>
              <a:gd name="connsiteX66" fmla="*/ 11098372 w 12191995"/>
              <a:gd name="connsiteY66" fmla="*/ 6520415 h 6875997"/>
              <a:gd name="connsiteX67" fmla="*/ 11098372 w 12191995"/>
              <a:gd name="connsiteY67" fmla="*/ 6613522 h 6875997"/>
              <a:gd name="connsiteX68" fmla="*/ 11125008 w 12191995"/>
              <a:gd name="connsiteY68" fmla="*/ 6613522 h 6875997"/>
              <a:gd name="connsiteX69" fmla="*/ 11125008 w 12191995"/>
              <a:gd name="connsiteY69" fmla="*/ 6520415 h 6875997"/>
              <a:gd name="connsiteX70" fmla="*/ 11158475 w 12191995"/>
              <a:gd name="connsiteY70" fmla="*/ 6520415 h 6875997"/>
              <a:gd name="connsiteX71" fmla="*/ 11172818 w 12191995"/>
              <a:gd name="connsiteY71" fmla="*/ 6503984 h 6875997"/>
              <a:gd name="connsiteX72" fmla="*/ 11055343 w 12191995"/>
              <a:gd name="connsiteY72" fmla="*/ 6503984 h 6875997"/>
              <a:gd name="connsiteX73" fmla="*/ 11576751 w 12191995"/>
              <a:gd name="connsiteY73" fmla="*/ 6503134 h 6875997"/>
              <a:gd name="connsiteX74" fmla="*/ 11539183 w 12191995"/>
              <a:gd name="connsiteY74" fmla="*/ 6516912 h 6875997"/>
              <a:gd name="connsiteX75" fmla="*/ 11533022 w 12191995"/>
              <a:gd name="connsiteY75" fmla="*/ 6593792 h 6875997"/>
              <a:gd name="connsiteX76" fmla="*/ 11548083 w 12191995"/>
              <a:gd name="connsiteY76" fmla="*/ 6608760 h 6875997"/>
              <a:gd name="connsiteX77" fmla="*/ 11570675 w 12191995"/>
              <a:gd name="connsiteY77" fmla="*/ 6613522 h 6875997"/>
              <a:gd name="connsiteX78" fmla="*/ 11628183 w 12191995"/>
              <a:gd name="connsiteY78" fmla="*/ 6613522 h 6875997"/>
              <a:gd name="connsiteX79" fmla="*/ 11628183 w 12191995"/>
              <a:gd name="connsiteY79" fmla="*/ 6597874 h 6875997"/>
              <a:gd name="connsiteX80" fmla="*/ 11574783 w 12191995"/>
              <a:gd name="connsiteY80" fmla="*/ 6597874 h 6875997"/>
              <a:gd name="connsiteX81" fmla="*/ 11552876 w 12191995"/>
              <a:gd name="connsiteY81" fmla="*/ 6572020 h 6875997"/>
              <a:gd name="connsiteX82" fmla="*/ 11552191 w 12191995"/>
              <a:gd name="connsiteY82" fmla="*/ 6567938 h 6875997"/>
              <a:gd name="connsiteX83" fmla="*/ 11609698 w 12191995"/>
              <a:gd name="connsiteY83" fmla="*/ 6567938 h 6875997"/>
              <a:gd name="connsiteX84" fmla="*/ 11619283 w 12191995"/>
              <a:gd name="connsiteY84" fmla="*/ 6567258 h 6875997"/>
              <a:gd name="connsiteX85" fmla="*/ 11631606 w 12191995"/>
              <a:gd name="connsiteY85" fmla="*/ 6546847 h 6875997"/>
              <a:gd name="connsiteX86" fmla="*/ 11615860 w 12191995"/>
              <a:gd name="connsiteY86" fmla="*/ 6512829 h 6875997"/>
              <a:gd name="connsiteX87" fmla="*/ 11576751 w 12191995"/>
              <a:gd name="connsiteY87" fmla="*/ 6503134 h 6875997"/>
              <a:gd name="connsiteX88" fmla="*/ 11215941 w 12191995"/>
              <a:gd name="connsiteY88" fmla="*/ 6503134 h 6875997"/>
              <a:gd name="connsiteX89" fmla="*/ 11177481 w 12191995"/>
              <a:gd name="connsiteY89" fmla="*/ 6516912 h 6875997"/>
              <a:gd name="connsiteX90" fmla="*/ 11171231 w 12191995"/>
              <a:gd name="connsiteY90" fmla="*/ 6593792 h 6875997"/>
              <a:gd name="connsiteX91" fmla="*/ 11187205 w 12191995"/>
              <a:gd name="connsiteY91" fmla="*/ 6608760 h 6875997"/>
              <a:gd name="connsiteX92" fmla="*/ 11209430 w 12191995"/>
              <a:gd name="connsiteY92" fmla="*/ 6613522 h 6875997"/>
              <a:gd name="connsiteX93" fmla="*/ 11267770 w 12191995"/>
              <a:gd name="connsiteY93" fmla="*/ 6613522 h 6875997"/>
              <a:gd name="connsiteX94" fmla="*/ 11267770 w 12191995"/>
              <a:gd name="connsiteY94" fmla="*/ 6597874 h 6875997"/>
              <a:gd name="connsiteX95" fmla="*/ 11213597 w 12191995"/>
              <a:gd name="connsiteY95" fmla="*/ 6597874 h 6875997"/>
              <a:gd name="connsiteX96" fmla="*/ 11191372 w 12191995"/>
              <a:gd name="connsiteY96" fmla="*/ 6572020 h 6875997"/>
              <a:gd name="connsiteX97" fmla="*/ 11191372 w 12191995"/>
              <a:gd name="connsiteY97" fmla="*/ 6567938 h 6875997"/>
              <a:gd name="connsiteX98" fmla="*/ 11249713 w 12191995"/>
              <a:gd name="connsiteY98" fmla="*/ 6567938 h 6875997"/>
              <a:gd name="connsiteX99" fmla="*/ 11258741 w 12191995"/>
              <a:gd name="connsiteY99" fmla="*/ 6567258 h 6875997"/>
              <a:gd name="connsiteX100" fmla="*/ 11271243 w 12191995"/>
              <a:gd name="connsiteY100" fmla="*/ 6546847 h 6875997"/>
              <a:gd name="connsiteX101" fmla="*/ 11255963 w 12191995"/>
              <a:gd name="connsiteY101" fmla="*/ 6512829 h 6875997"/>
              <a:gd name="connsiteX102" fmla="*/ 11215941 w 12191995"/>
              <a:gd name="connsiteY102" fmla="*/ 6503134 h 6875997"/>
              <a:gd name="connsiteX103" fmla="*/ 10943122 w 12191995"/>
              <a:gd name="connsiteY103" fmla="*/ 6471560 h 6875997"/>
              <a:gd name="connsiteX104" fmla="*/ 10892671 w 12191995"/>
              <a:gd name="connsiteY104" fmla="*/ 6477989 h 6875997"/>
              <a:gd name="connsiteX105" fmla="*/ 10798168 w 12191995"/>
              <a:gd name="connsiteY105" fmla="*/ 6544289 h 6875997"/>
              <a:gd name="connsiteX106" fmla="*/ 10954988 w 12191995"/>
              <a:gd name="connsiteY106" fmla="*/ 6519683 h 6875997"/>
              <a:gd name="connsiteX107" fmla="*/ 10904313 w 12191995"/>
              <a:gd name="connsiteY107" fmla="*/ 6557959 h 6875997"/>
              <a:gd name="connsiteX108" fmla="*/ 11039904 w 12191995"/>
              <a:gd name="connsiteY108" fmla="*/ 6557959 h 6875997"/>
              <a:gd name="connsiteX109" fmla="*/ 11039904 w 12191995"/>
              <a:gd name="connsiteY109" fmla="*/ 6527885 h 6875997"/>
              <a:gd name="connsiteX110" fmla="*/ 10943122 w 12191995"/>
              <a:gd name="connsiteY110" fmla="*/ 6471560 h 6875997"/>
              <a:gd name="connsiteX111" fmla="*/ 387606 w 12191995"/>
              <a:gd name="connsiteY111" fmla="*/ 5558169 h 6875997"/>
              <a:gd name="connsiteX112" fmla="*/ 1034211 w 12191995"/>
              <a:gd name="connsiteY112" fmla="*/ 5558169 h 6875997"/>
              <a:gd name="connsiteX113" fmla="*/ 1034211 w 12191995"/>
              <a:gd name="connsiteY113" fmla="*/ 5592376 h 6875997"/>
              <a:gd name="connsiteX114" fmla="*/ 1068421 w 12191995"/>
              <a:gd name="connsiteY114" fmla="*/ 5592376 h 6875997"/>
              <a:gd name="connsiteX115" fmla="*/ 1068421 w 12191995"/>
              <a:gd name="connsiteY115" fmla="*/ 6239697 h 6875997"/>
              <a:gd name="connsiteX116" fmla="*/ 1034209 w 12191995"/>
              <a:gd name="connsiteY116" fmla="*/ 6239697 h 6875997"/>
              <a:gd name="connsiteX117" fmla="*/ 1034209 w 12191995"/>
              <a:gd name="connsiteY117" fmla="*/ 6273904 h 6875997"/>
              <a:gd name="connsiteX118" fmla="*/ 387605 w 12191995"/>
              <a:gd name="connsiteY118" fmla="*/ 6273904 h 6875997"/>
              <a:gd name="connsiteX119" fmla="*/ 387605 w 12191995"/>
              <a:gd name="connsiteY119" fmla="*/ 6239697 h 6875997"/>
              <a:gd name="connsiteX120" fmla="*/ 353402 w 12191995"/>
              <a:gd name="connsiteY120" fmla="*/ 6239697 h 6875997"/>
              <a:gd name="connsiteX121" fmla="*/ 353402 w 12191995"/>
              <a:gd name="connsiteY121" fmla="*/ 5592376 h 6875997"/>
              <a:gd name="connsiteX122" fmla="*/ 387606 w 12191995"/>
              <a:gd name="connsiteY122" fmla="*/ 5592376 h 6875997"/>
              <a:gd name="connsiteX123" fmla="*/ 0 w 12191995"/>
              <a:gd name="connsiteY123" fmla="*/ 5558169 h 6875997"/>
              <a:gd name="connsiteX124" fmla="*/ 315592 w 12191995"/>
              <a:gd name="connsiteY124" fmla="*/ 5558169 h 6875997"/>
              <a:gd name="connsiteX125" fmla="*/ 315592 w 12191995"/>
              <a:gd name="connsiteY125" fmla="*/ 5592376 h 6875997"/>
              <a:gd name="connsiteX126" fmla="*/ 349802 w 12191995"/>
              <a:gd name="connsiteY126" fmla="*/ 5592376 h 6875997"/>
              <a:gd name="connsiteX127" fmla="*/ 349802 w 12191995"/>
              <a:gd name="connsiteY127" fmla="*/ 6239697 h 6875997"/>
              <a:gd name="connsiteX128" fmla="*/ 315591 w 12191995"/>
              <a:gd name="connsiteY128" fmla="*/ 6239697 h 6875997"/>
              <a:gd name="connsiteX129" fmla="*/ 315591 w 12191995"/>
              <a:gd name="connsiteY129" fmla="*/ 6273904 h 6875997"/>
              <a:gd name="connsiteX130" fmla="*/ 0 w 12191995"/>
              <a:gd name="connsiteY130" fmla="*/ 6273904 h 6875997"/>
              <a:gd name="connsiteX131" fmla="*/ 387606 w 12191995"/>
              <a:gd name="connsiteY131" fmla="*/ 4838831 h 6875997"/>
              <a:gd name="connsiteX132" fmla="*/ 1034211 w 12191995"/>
              <a:gd name="connsiteY132" fmla="*/ 4838831 h 6875997"/>
              <a:gd name="connsiteX133" fmla="*/ 1034211 w 12191995"/>
              <a:gd name="connsiteY133" fmla="*/ 4873038 h 6875997"/>
              <a:gd name="connsiteX134" fmla="*/ 1068421 w 12191995"/>
              <a:gd name="connsiteY134" fmla="*/ 4873038 h 6875997"/>
              <a:gd name="connsiteX135" fmla="*/ 1068421 w 12191995"/>
              <a:gd name="connsiteY135" fmla="*/ 5520362 h 6875997"/>
              <a:gd name="connsiteX136" fmla="*/ 1034211 w 12191995"/>
              <a:gd name="connsiteY136" fmla="*/ 5520362 h 6875997"/>
              <a:gd name="connsiteX137" fmla="*/ 1034211 w 12191995"/>
              <a:gd name="connsiteY137" fmla="*/ 5554569 h 6875997"/>
              <a:gd name="connsiteX138" fmla="*/ 387606 w 12191995"/>
              <a:gd name="connsiteY138" fmla="*/ 5554569 h 6875997"/>
              <a:gd name="connsiteX139" fmla="*/ 387606 w 12191995"/>
              <a:gd name="connsiteY139" fmla="*/ 5520362 h 6875997"/>
              <a:gd name="connsiteX140" fmla="*/ 353402 w 12191995"/>
              <a:gd name="connsiteY140" fmla="*/ 5520362 h 6875997"/>
              <a:gd name="connsiteX141" fmla="*/ 353402 w 12191995"/>
              <a:gd name="connsiteY141" fmla="*/ 4873038 h 6875997"/>
              <a:gd name="connsiteX142" fmla="*/ 387606 w 12191995"/>
              <a:gd name="connsiteY142" fmla="*/ 4873038 h 6875997"/>
              <a:gd name="connsiteX143" fmla="*/ 0 w 12191995"/>
              <a:gd name="connsiteY143" fmla="*/ 4838831 h 6875997"/>
              <a:gd name="connsiteX144" fmla="*/ 315592 w 12191995"/>
              <a:gd name="connsiteY144" fmla="*/ 4838831 h 6875997"/>
              <a:gd name="connsiteX145" fmla="*/ 315592 w 12191995"/>
              <a:gd name="connsiteY145" fmla="*/ 4873038 h 6875997"/>
              <a:gd name="connsiteX146" fmla="*/ 349802 w 12191995"/>
              <a:gd name="connsiteY146" fmla="*/ 4873038 h 6875997"/>
              <a:gd name="connsiteX147" fmla="*/ 349802 w 12191995"/>
              <a:gd name="connsiteY147" fmla="*/ 5520362 h 6875997"/>
              <a:gd name="connsiteX148" fmla="*/ 315592 w 12191995"/>
              <a:gd name="connsiteY148" fmla="*/ 5520362 h 6875997"/>
              <a:gd name="connsiteX149" fmla="*/ 315592 w 12191995"/>
              <a:gd name="connsiteY149" fmla="*/ 5554569 h 6875997"/>
              <a:gd name="connsiteX150" fmla="*/ 0 w 12191995"/>
              <a:gd name="connsiteY150" fmla="*/ 5554569 h 6875997"/>
              <a:gd name="connsiteX151" fmla="*/ 387607 w 12191995"/>
              <a:gd name="connsiteY151" fmla="*/ 4119493 h 6875997"/>
              <a:gd name="connsiteX152" fmla="*/ 1034211 w 12191995"/>
              <a:gd name="connsiteY152" fmla="*/ 4119493 h 6875997"/>
              <a:gd name="connsiteX153" fmla="*/ 1034211 w 12191995"/>
              <a:gd name="connsiteY153" fmla="*/ 4153700 h 6875997"/>
              <a:gd name="connsiteX154" fmla="*/ 1068421 w 12191995"/>
              <a:gd name="connsiteY154" fmla="*/ 4153700 h 6875997"/>
              <a:gd name="connsiteX155" fmla="*/ 1068421 w 12191995"/>
              <a:gd name="connsiteY155" fmla="*/ 4801024 h 6875997"/>
              <a:gd name="connsiteX156" fmla="*/ 1034211 w 12191995"/>
              <a:gd name="connsiteY156" fmla="*/ 4801024 h 6875997"/>
              <a:gd name="connsiteX157" fmla="*/ 1034211 w 12191995"/>
              <a:gd name="connsiteY157" fmla="*/ 4835231 h 6875997"/>
              <a:gd name="connsiteX158" fmla="*/ 387606 w 12191995"/>
              <a:gd name="connsiteY158" fmla="*/ 4835231 h 6875997"/>
              <a:gd name="connsiteX159" fmla="*/ 387606 w 12191995"/>
              <a:gd name="connsiteY159" fmla="*/ 4801024 h 6875997"/>
              <a:gd name="connsiteX160" fmla="*/ 353402 w 12191995"/>
              <a:gd name="connsiteY160" fmla="*/ 4801024 h 6875997"/>
              <a:gd name="connsiteX161" fmla="*/ 353402 w 12191995"/>
              <a:gd name="connsiteY161" fmla="*/ 4153700 h 6875997"/>
              <a:gd name="connsiteX162" fmla="*/ 387607 w 12191995"/>
              <a:gd name="connsiteY162" fmla="*/ 4153700 h 6875997"/>
              <a:gd name="connsiteX163" fmla="*/ 387607 w 12191995"/>
              <a:gd name="connsiteY163" fmla="*/ 3400156 h 6875997"/>
              <a:gd name="connsiteX164" fmla="*/ 1034211 w 12191995"/>
              <a:gd name="connsiteY164" fmla="*/ 3400156 h 6875997"/>
              <a:gd name="connsiteX165" fmla="*/ 1034211 w 12191995"/>
              <a:gd name="connsiteY165" fmla="*/ 3434363 h 6875997"/>
              <a:gd name="connsiteX166" fmla="*/ 1068421 w 12191995"/>
              <a:gd name="connsiteY166" fmla="*/ 3434363 h 6875997"/>
              <a:gd name="connsiteX167" fmla="*/ 1068421 w 12191995"/>
              <a:gd name="connsiteY167" fmla="*/ 4081686 h 6875997"/>
              <a:gd name="connsiteX168" fmla="*/ 1034211 w 12191995"/>
              <a:gd name="connsiteY168" fmla="*/ 4081686 h 6875997"/>
              <a:gd name="connsiteX169" fmla="*/ 1034211 w 12191995"/>
              <a:gd name="connsiteY169" fmla="*/ 4115893 h 6875997"/>
              <a:gd name="connsiteX170" fmla="*/ 387607 w 12191995"/>
              <a:gd name="connsiteY170" fmla="*/ 4115893 h 6875997"/>
              <a:gd name="connsiteX171" fmla="*/ 387607 w 12191995"/>
              <a:gd name="connsiteY171" fmla="*/ 4081686 h 6875997"/>
              <a:gd name="connsiteX172" fmla="*/ 353402 w 12191995"/>
              <a:gd name="connsiteY172" fmla="*/ 4081686 h 6875997"/>
              <a:gd name="connsiteX173" fmla="*/ 353402 w 12191995"/>
              <a:gd name="connsiteY173" fmla="*/ 3434363 h 6875997"/>
              <a:gd name="connsiteX174" fmla="*/ 387607 w 12191995"/>
              <a:gd name="connsiteY174" fmla="*/ 3434363 h 6875997"/>
              <a:gd name="connsiteX175" fmla="*/ 387606 w 12191995"/>
              <a:gd name="connsiteY175" fmla="*/ 2680820 h 6875997"/>
              <a:gd name="connsiteX176" fmla="*/ 1034211 w 12191995"/>
              <a:gd name="connsiteY176" fmla="*/ 2680820 h 6875997"/>
              <a:gd name="connsiteX177" fmla="*/ 1034211 w 12191995"/>
              <a:gd name="connsiteY177" fmla="*/ 2715026 h 6875997"/>
              <a:gd name="connsiteX178" fmla="*/ 1068421 w 12191995"/>
              <a:gd name="connsiteY178" fmla="*/ 2715026 h 6875997"/>
              <a:gd name="connsiteX179" fmla="*/ 1068421 w 12191995"/>
              <a:gd name="connsiteY179" fmla="*/ 3362349 h 6875997"/>
              <a:gd name="connsiteX180" fmla="*/ 1034211 w 12191995"/>
              <a:gd name="connsiteY180" fmla="*/ 3362349 h 6875997"/>
              <a:gd name="connsiteX181" fmla="*/ 1034211 w 12191995"/>
              <a:gd name="connsiteY181" fmla="*/ 3396556 h 6875997"/>
              <a:gd name="connsiteX182" fmla="*/ 387607 w 12191995"/>
              <a:gd name="connsiteY182" fmla="*/ 3396556 h 6875997"/>
              <a:gd name="connsiteX183" fmla="*/ 387607 w 12191995"/>
              <a:gd name="connsiteY183" fmla="*/ 3362349 h 6875997"/>
              <a:gd name="connsiteX184" fmla="*/ 353402 w 12191995"/>
              <a:gd name="connsiteY184" fmla="*/ 3362349 h 6875997"/>
              <a:gd name="connsiteX185" fmla="*/ 353402 w 12191995"/>
              <a:gd name="connsiteY185" fmla="*/ 2715026 h 6875997"/>
              <a:gd name="connsiteX186" fmla="*/ 387606 w 12191995"/>
              <a:gd name="connsiteY186" fmla="*/ 2715026 h 6875997"/>
              <a:gd name="connsiteX187" fmla="*/ 387608 w 12191995"/>
              <a:gd name="connsiteY187" fmla="*/ 1961483 h 6875997"/>
              <a:gd name="connsiteX188" fmla="*/ 1034213 w 12191995"/>
              <a:gd name="connsiteY188" fmla="*/ 1961483 h 6875997"/>
              <a:gd name="connsiteX189" fmla="*/ 1034213 w 12191995"/>
              <a:gd name="connsiteY189" fmla="*/ 1995689 h 6875997"/>
              <a:gd name="connsiteX190" fmla="*/ 1068421 w 12191995"/>
              <a:gd name="connsiteY190" fmla="*/ 1995689 h 6875997"/>
              <a:gd name="connsiteX191" fmla="*/ 1068421 w 12191995"/>
              <a:gd name="connsiteY191" fmla="*/ 2643013 h 6875997"/>
              <a:gd name="connsiteX192" fmla="*/ 1034211 w 12191995"/>
              <a:gd name="connsiteY192" fmla="*/ 2643013 h 6875997"/>
              <a:gd name="connsiteX193" fmla="*/ 1034211 w 12191995"/>
              <a:gd name="connsiteY193" fmla="*/ 2677220 h 6875997"/>
              <a:gd name="connsiteX194" fmla="*/ 387606 w 12191995"/>
              <a:gd name="connsiteY194" fmla="*/ 2677220 h 6875997"/>
              <a:gd name="connsiteX195" fmla="*/ 387606 w 12191995"/>
              <a:gd name="connsiteY195" fmla="*/ 2643013 h 6875997"/>
              <a:gd name="connsiteX196" fmla="*/ 353402 w 12191995"/>
              <a:gd name="connsiteY196" fmla="*/ 2643013 h 6875997"/>
              <a:gd name="connsiteX197" fmla="*/ 353402 w 12191995"/>
              <a:gd name="connsiteY197" fmla="*/ 1995689 h 6875997"/>
              <a:gd name="connsiteX198" fmla="*/ 387608 w 12191995"/>
              <a:gd name="connsiteY198" fmla="*/ 1995689 h 6875997"/>
              <a:gd name="connsiteX199" fmla="*/ 387608 w 12191995"/>
              <a:gd name="connsiteY199" fmla="*/ 1242144 h 6875997"/>
              <a:gd name="connsiteX200" fmla="*/ 1034213 w 12191995"/>
              <a:gd name="connsiteY200" fmla="*/ 1242144 h 6875997"/>
              <a:gd name="connsiteX201" fmla="*/ 1034213 w 12191995"/>
              <a:gd name="connsiteY201" fmla="*/ 1276351 h 6875997"/>
              <a:gd name="connsiteX202" fmla="*/ 1068421 w 12191995"/>
              <a:gd name="connsiteY202" fmla="*/ 1276351 h 6875997"/>
              <a:gd name="connsiteX203" fmla="*/ 1068421 w 12191995"/>
              <a:gd name="connsiteY203" fmla="*/ 1923675 h 6875997"/>
              <a:gd name="connsiteX204" fmla="*/ 1034213 w 12191995"/>
              <a:gd name="connsiteY204" fmla="*/ 1923675 h 6875997"/>
              <a:gd name="connsiteX205" fmla="*/ 1034213 w 12191995"/>
              <a:gd name="connsiteY205" fmla="*/ 1957883 h 6875997"/>
              <a:gd name="connsiteX206" fmla="*/ 387608 w 12191995"/>
              <a:gd name="connsiteY206" fmla="*/ 1957883 h 6875997"/>
              <a:gd name="connsiteX207" fmla="*/ 387608 w 12191995"/>
              <a:gd name="connsiteY207" fmla="*/ 1923675 h 6875997"/>
              <a:gd name="connsiteX208" fmla="*/ 353402 w 12191995"/>
              <a:gd name="connsiteY208" fmla="*/ 1923675 h 6875997"/>
              <a:gd name="connsiteX209" fmla="*/ 353402 w 12191995"/>
              <a:gd name="connsiteY209" fmla="*/ 1276351 h 6875997"/>
              <a:gd name="connsiteX210" fmla="*/ 387608 w 12191995"/>
              <a:gd name="connsiteY210" fmla="*/ 1276351 h 6875997"/>
              <a:gd name="connsiteX211" fmla="*/ 387607 w 12191995"/>
              <a:gd name="connsiteY211" fmla="*/ 522805 h 6875997"/>
              <a:gd name="connsiteX212" fmla="*/ 1034211 w 12191995"/>
              <a:gd name="connsiteY212" fmla="*/ 522805 h 6875997"/>
              <a:gd name="connsiteX213" fmla="*/ 1034211 w 12191995"/>
              <a:gd name="connsiteY213" fmla="*/ 557012 h 6875997"/>
              <a:gd name="connsiteX214" fmla="*/ 1068421 w 12191995"/>
              <a:gd name="connsiteY214" fmla="*/ 557012 h 6875997"/>
              <a:gd name="connsiteX215" fmla="*/ 1068421 w 12191995"/>
              <a:gd name="connsiteY215" fmla="*/ 1204337 h 6875997"/>
              <a:gd name="connsiteX216" fmla="*/ 1034213 w 12191995"/>
              <a:gd name="connsiteY216" fmla="*/ 1204337 h 6875997"/>
              <a:gd name="connsiteX217" fmla="*/ 1034213 w 12191995"/>
              <a:gd name="connsiteY217" fmla="*/ 1238545 h 6875997"/>
              <a:gd name="connsiteX218" fmla="*/ 387608 w 12191995"/>
              <a:gd name="connsiteY218" fmla="*/ 1238545 h 6875997"/>
              <a:gd name="connsiteX219" fmla="*/ 387608 w 12191995"/>
              <a:gd name="connsiteY219" fmla="*/ 1204337 h 6875997"/>
              <a:gd name="connsiteX220" fmla="*/ 353402 w 12191995"/>
              <a:gd name="connsiteY220" fmla="*/ 1204337 h 6875997"/>
              <a:gd name="connsiteX221" fmla="*/ 353402 w 12191995"/>
              <a:gd name="connsiteY221" fmla="*/ 557012 h 6875997"/>
              <a:gd name="connsiteX222" fmla="*/ 387607 w 12191995"/>
              <a:gd name="connsiteY222" fmla="*/ 557012 h 6875997"/>
              <a:gd name="connsiteX223" fmla="*/ 1072021 w 12191995"/>
              <a:gd name="connsiteY223" fmla="*/ 0 h 6875997"/>
              <a:gd name="connsiteX224" fmla="*/ 1152939 w 12191995"/>
              <a:gd name="connsiteY224" fmla="*/ 0 h 6875997"/>
              <a:gd name="connsiteX225" fmla="*/ 1152939 w 12191995"/>
              <a:gd name="connsiteY225" fmla="*/ 6 h 6875997"/>
              <a:gd name="connsiteX226" fmla="*/ 12191995 w 12191995"/>
              <a:gd name="connsiteY226" fmla="*/ 6 h 6875997"/>
              <a:gd name="connsiteX227" fmla="*/ 12191995 w 12191995"/>
              <a:gd name="connsiteY227" fmla="*/ 6875997 h 6875997"/>
              <a:gd name="connsiteX228" fmla="*/ 11 w 12191995"/>
              <a:gd name="connsiteY228" fmla="*/ 6875997 h 6875997"/>
              <a:gd name="connsiteX229" fmla="*/ 11 w 12191995"/>
              <a:gd name="connsiteY229" fmla="*/ 6875990 h 6875997"/>
              <a:gd name="connsiteX230" fmla="*/ 0 w 12191995"/>
              <a:gd name="connsiteY230" fmla="*/ 6875990 h 6875997"/>
              <a:gd name="connsiteX231" fmla="*/ 0 w 12191995"/>
              <a:gd name="connsiteY231" fmla="*/ 6277504 h 6875997"/>
              <a:gd name="connsiteX232" fmla="*/ 315591 w 12191995"/>
              <a:gd name="connsiteY232" fmla="*/ 6277504 h 6875997"/>
              <a:gd name="connsiteX233" fmla="*/ 315591 w 12191995"/>
              <a:gd name="connsiteY233" fmla="*/ 6311711 h 6875997"/>
              <a:gd name="connsiteX234" fmla="*/ 349802 w 12191995"/>
              <a:gd name="connsiteY234" fmla="*/ 6311711 h 6875997"/>
              <a:gd name="connsiteX235" fmla="*/ 349802 w 12191995"/>
              <a:gd name="connsiteY235" fmla="*/ 6857996 h 6875997"/>
              <a:gd name="connsiteX236" fmla="*/ 353402 w 12191995"/>
              <a:gd name="connsiteY236" fmla="*/ 6857996 h 6875997"/>
              <a:gd name="connsiteX237" fmla="*/ 353402 w 12191995"/>
              <a:gd name="connsiteY237" fmla="*/ 6311711 h 6875997"/>
              <a:gd name="connsiteX238" fmla="*/ 387605 w 12191995"/>
              <a:gd name="connsiteY238" fmla="*/ 6311711 h 6875997"/>
              <a:gd name="connsiteX239" fmla="*/ 387605 w 12191995"/>
              <a:gd name="connsiteY239" fmla="*/ 6277504 h 6875997"/>
              <a:gd name="connsiteX240" fmla="*/ 1034209 w 12191995"/>
              <a:gd name="connsiteY240" fmla="*/ 6277504 h 6875997"/>
              <a:gd name="connsiteX241" fmla="*/ 1034209 w 12191995"/>
              <a:gd name="connsiteY241" fmla="*/ 6311711 h 6875997"/>
              <a:gd name="connsiteX242" fmla="*/ 1068421 w 12191995"/>
              <a:gd name="connsiteY242" fmla="*/ 6311711 h 6875997"/>
              <a:gd name="connsiteX243" fmla="*/ 1068421 w 12191995"/>
              <a:gd name="connsiteY243" fmla="*/ 6857996 h 6875997"/>
              <a:gd name="connsiteX244" fmla="*/ 1072021 w 12191995"/>
              <a:gd name="connsiteY244" fmla="*/ 6857996 h 6875997"/>
              <a:gd name="connsiteX245" fmla="*/ 1072021 w 12191995"/>
              <a:gd name="connsiteY245" fmla="*/ 6311711 h 6875997"/>
              <a:gd name="connsiteX246" fmla="*/ 1106224 w 12191995"/>
              <a:gd name="connsiteY246" fmla="*/ 6311711 h 6875997"/>
              <a:gd name="connsiteX247" fmla="*/ 1106224 w 12191995"/>
              <a:gd name="connsiteY247" fmla="*/ 6239697 h 6875997"/>
              <a:gd name="connsiteX248" fmla="*/ 1072021 w 12191995"/>
              <a:gd name="connsiteY248" fmla="*/ 6239697 h 6875997"/>
              <a:gd name="connsiteX249" fmla="*/ 1072021 w 12191995"/>
              <a:gd name="connsiteY249" fmla="*/ 5592376 h 6875997"/>
              <a:gd name="connsiteX250" fmla="*/ 1106225 w 12191995"/>
              <a:gd name="connsiteY250" fmla="*/ 5592376 h 6875997"/>
              <a:gd name="connsiteX251" fmla="*/ 1106225 w 12191995"/>
              <a:gd name="connsiteY251" fmla="*/ 5520362 h 6875997"/>
              <a:gd name="connsiteX252" fmla="*/ 1072021 w 12191995"/>
              <a:gd name="connsiteY252" fmla="*/ 5520362 h 6875997"/>
              <a:gd name="connsiteX253" fmla="*/ 1072021 w 12191995"/>
              <a:gd name="connsiteY253" fmla="*/ 4873038 h 6875997"/>
              <a:gd name="connsiteX254" fmla="*/ 1106225 w 12191995"/>
              <a:gd name="connsiteY254" fmla="*/ 4873038 h 6875997"/>
              <a:gd name="connsiteX255" fmla="*/ 1106225 w 12191995"/>
              <a:gd name="connsiteY255" fmla="*/ 4801024 h 6875997"/>
              <a:gd name="connsiteX256" fmla="*/ 1072021 w 12191995"/>
              <a:gd name="connsiteY256" fmla="*/ 4801024 h 6875997"/>
              <a:gd name="connsiteX257" fmla="*/ 1072021 w 12191995"/>
              <a:gd name="connsiteY257" fmla="*/ 4153700 h 6875997"/>
              <a:gd name="connsiteX258" fmla="*/ 1106226 w 12191995"/>
              <a:gd name="connsiteY258" fmla="*/ 4153700 h 6875997"/>
              <a:gd name="connsiteX259" fmla="*/ 1106226 w 12191995"/>
              <a:gd name="connsiteY259" fmla="*/ 4081686 h 6875997"/>
              <a:gd name="connsiteX260" fmla="*/ 1072021 w 12191995"/>
              <a:gd name="connsiteY260" fmla="*/ 4081686 h 6875997"/>
              <a:gd name="connsiteX261" fmla="*/ 1072021 w 12191995"/>
              <a:gd name="connsiteY261" fmla="*/ 3434363 h 6875997"/>
              <a:gd name="connsiteX262" fmla="*/ 1106226 w 12191995"/>
              <a:gd name="connsiteY262" fmla="*/ 3434363 h 6875997"/>
              <a:gd name="connsiteX263" fmla="*/ 1106226 w 12191995"/>
              <a:gd name="connsiteY263" fmla="*/ 3362349 h 6875997"/>
              <a:gd name="connsiteX264" fmla="*/ 1072021 w 12191995"/>
              <a:gd name="connsiteY264" fmla="*/ 3362349 h 6875997"/>
              <a:gd name="connsiteX265" fmla="*/ 1072021 w 12191995"/>
              <a:gd name="connsiteY265" fmla="*/ 2715026 h 6875997"/>
              <a:gd name="connsiteX266" fmla="*/ 1106225 w 12191995"/>
              <a:gd name="connsiteY266" fmla="*/ 2715026 h 6875997"/>
              <a:gd name="connsiteX267" fmla="*/ 1106225 w 12191995"/>
              <a:gd name="connsiteY267" fmla="*/ 2643013 h 6875997"/>
              <a:gd name="connsiteX268" fmla="*/ 1072021 w 12191995"/>
              <a:gd name="connsiteY268" fmla="*/ 2643013 h 6875997"/>
              <a:gd name="connsiteX269" fmla="*/ 1072021 w 12191995"/>
              <a:gd name="connsiteY269" fmla="*/ 1995689 h 6875997"/>
              <a:gd name="connsiteX270" fmla="*/ 1106227 w 12191995"/>
              <a:gd name="connsiteY270" fmla="*/ 1995689 h 6875997"/>
              <a:gd name="connsiteX271" fmla="*/ 1106227 w 12191995"/>
              <a:gd name="connsiteY271" fmla="*/ 1923675 h 6875997"/>
              <a:gd name="connsiteX272" fmla="*/ 1072021 w 12191995"/>
              <a:gd name="connsiteY272" fmla="*/ 1923675 h 6875997"/>
              <a:gd name="connsiteX273" fmla="*/ 1072021 w 12191995"/>
              <a:gd name="connsiteY273" fmla="*/ 1276351 h 6875997"/>
              <a:gd name="connsiteX274" fmla="*/ 1106227 w 12191995"/>
              <a:gd name="connsiteY274" fmla="*/ 1276351 h 6875997"/>
              <a:gd name="connsiteX275" fmla="*/ 1106227 w 12191995"/>
              <a:gd name="connsiteY275" fmla="*/ 1204337 h 6875997"/>
              <a:gd name="connsiteX276" fmla="*/ 1072021 w 12191995"/>
              <a:gd name="connsiteY276" fmla="*/ 1204337 h 6875997"/>
              <a:gd name="connsiteX277" fmla="*/ 1072021 w 12191995"/>
              <a:gd name="connsiteY277" fmla="*/ 557012 h 6875997"/>
              <a:gd name="connsiteX278" fmla="*/ 1106226 w 12191995"/>
              <a:gd name="connsiteY278" fmla="*/ 557012 h 6875997"/>
              <a:gd name="connsiteX279" fmla="*/ 1106226 w 12191995"/>
              <a:gd name="connsiteY279" fmla="*/ 484998 h 6875997"/>
              <a:gd name="connsiteX280" fmla="*/ 1072021 w 12191995"/>
              <a:gd name="connsiteY280" fmla="*/ 484998 h 6875997"/>
              <a:gd name="connsiteX281" fmla="*/ 353402 w 12191995"/>
              <a:gd name="connsiteY281" fmla="*/ 0 h 6875997"/>
              <a:gd name="connsiteX282" fmla="*/ 1068421 w 12191995"/>
              <a:gd name="connsiteY282" fmla="*/ 0 h 6875997"/>
              <a:gd name="connsiteX283" fmla="*/ 1068421 w 12191995"/>
              <a:gd name="connsiteY283" fmla="*/ 484998 h 6875997"/>
              <a:gd name="connsiteX284" fmla="*/ 1034211 w 12191995"/>
              <a:gd name="connsiteY284" fmla="*/ 484998 h 6875997"/>
              <a:gd name="connsiteX285" fmla="*/ 1034211 w 12191995"/>
              <a:gd name="connsiteY285" fmla="*/ 519205 h 6875997"/>
              <a:gd name="connsiteX286" fmla="*/ 387607 w 12191995"/>
              <a:gd name="connsiteY286" fmla="*/ 519205 h 6875997"/>
              <a:gd name="connsiteX287" fmla="*/ 387607 w 12191995"/>
              <a:gd name="connsiteY287" fmla="*/ 484998 h 6875997"/>
              <a:gd name="connsiteX288" fmla="*/ 353402 w 12191995"/>
              <a:gd name="connsiteY288" fmla="*/ 484998 h 6875997"/>
              <a:gd name="connsiteX289" fmla="*/ 0 w 12191995"/>
              <a:gd name="connsiteY289" fmla="*/ 0 h 6875997"/>
              <a:gd name="connsiteX290" fmla="*/ 349802 w 12191995"/>
              <a:gd name="connsiteY290" fmla="*/ 0 h 6875997"/>
              <a:gd name="connsiteX291" fmla="*/ 349802 w 12191995"/>
              <a:gd name="connsiteY291" fmla="*/ 484998 h 6875997"/>
              <a:gd name="connsiteX292" fmla="*/ 315593 w 12191995"/>
              <a:gd name="connsiteY292" fmla="*/ 484998 h 6875997"/>
              <a:gd name="connsiteX293" fmla="*/ 315593 w 12191995"/>
              <a:gd name="connsiteY293" fmla="*/ 519205 h 6875997"/>
              <a:gd name="connsiteX294" fmla="*/ 1 w 12191995"/>
              <a:gd name="connsiteY294" fmla="*/ 519205 h 6875997"/>
              <a:gd name="connsiteX295" fmla="*/ 1 w 12191995"/>
              <a:gd name="connsiteY295" fmla="*/ 522805 h 6875997"/>
              <a:gd name="connsiteX296" fmla="*/ 315593 w 12191995"/>
              <a:gd name="connsiteY296" fmla="*/ 522805 h 6875997"/>
              <a:gd name="connsiteX297" fmla="*/ 315593 w 12191995"/>
              <a:gd name="connsiteY297" fmla="*/ 557012 h 6875997"/>
              <a:gd name="connsiteX298" fmla="*/ 349802 w 12191995"/>
              <a:gd name="connsiteY298" fmla="*/ 557012 h 6875997"/>
              <a:gd name="connsiteX299" fmla="*/ 349802 w 12191995"/>
              <a:gd name="connsiteY299" fmla="*/ 1204337 h 6875997"/>
              <a:gd name="connsiteX300" fmla="*/ 315594 w 12191995"/>
              <a:gd name="connsiteY300" fmla="*/ 1204337 h 6875997"/>
              <a:gd name="connsiteX301" fmla="*/ 315594 w 12191995"/>
              <a:gd name="connsiteY301" fmla="*/ 1238545 h 6875997"/>
              <a:gd name="connsiteX302" fmla="*/ 1 w 12191995"/>
              <a:gd name="connsiteY302" fmla="*/ 1238545 h 6875997"/>
              <a:gd name="connsiteX303" fmla="*/ 1 w 12191995"/>
              <a:gd name="connsiteY303" fmla="*/ 1242144 h 6875997"/>
              <a:gd name="connsiteX304" fmla="*/ 315594 w 12191995"/>
              <a:gd name="connsiteY304" fmla="*/ 1242144 h 6875997"/>
              <a:gd name="connsiteX305" fmla="*/ 315594 w 12191995"/>
              <a:gd name="connsiteY305" fmla="*/ 1276351 h 6875997"/>
              <a:gd name="connsiteX306" fmla="*/ 349802 w 12191995"/>
              <a:gd name="connsiteY306" fmla="*/ 1276351 h 6875997"/>
              <a:gd name="connsiteX307" fmla="*/ 349802 w 12191995"/>
              <a:gd name="connsiteY307" fmla="*/ 1923675 h 6875997"/>
              <a:gd name="connsiteX308" fmla="*/ 315594 w 12191995"/>
              <a:gd name="connsiteY308" fmla="*/ 1923675 h 6875997"/>
              <a:gd name="connsiteX309" fmla="*/ 315594 w 12191995"/>
              <a:gd name="connsiteY309" fmla="*/ 1957883 h 6875997"/>
              <a:gd name="connsiteX310" fmla="*/ 1 w 12191995"/>
              <a:gd name="connsiteY310" fmla="*/ 1957883 h 6875997"/>
              <a:gd name="connsiteX311" fmla="*/ 1 w 12191995"/>
              <a:gd name="connsiteY311" fmla="*/ 1961483 h 6875997"/>
              <a:gd name="connsiteX312" fmla="*/ 315594 w 12191995"/>
              <a:gd name="connsiteY312" fmla="*/ 1961483 h 6875997"/>
              <a:gd name="connsiteX313" fmla="*/ 315594 w 12191995"/>
              <a:gd name="connsiteY313" fmla="*/ 1995689 h 6875997"/>
              <a:gd name="connsiteX314" fmla="*/ 349802 w 12191995"/>
              <a:gd name="connsiteY314" fmla="*/ 1995689 h 6875997"/>
              <a:gd name="connsiteX315" fmla="*/ 349802 w 12191995"/>
              <a:gd name="connsiteY315" fmla="*/ 2643013 h 6875997"/>
              <a:gd name="connsiteX316" fmla="*/ 315592 w 12191995"/>
              <a:gd name="connsiteY316" fmla="*/ 2643013 h 6875997"/>
              <a:gd name="connsiteX317" fmla="*/ 315592 w 12191995"/>
              <a:gd name="connsiteY317" fmla="*/ 2677220 h 6875997"/>
              <a:gd name="connsiteX318" fmla="*/ 1 w 12191995"/>
              <a:gd name="connsiteY318" fmla="*/ 2677220 h 6875997"/>
              <a:gd name="connsiteX319" fmla="*/ 1 w 12191995"/>
              <a:gd name="connsiteY319" fmla="*/ 2680820 h 6875997"/>
              <a:gd name="connsiteX320" fmla="*/ 315592 w 12191995"/>
              <a:gd name="connsiteY320" fmla="*/ 2680820 h 6875997"/>
              <a:gd name="connsiteX321" fmla="*/ 315592 w 12191995"/>
              <a:gd name="connsiteY321" fmla="*/ 2715026 h 6875997"/>
              <a:gd name="connsiteX322" fmla="*/ 349802 w 12191995"/>
              <a:gd name="connsiteY322" fmla="*/ 2715026 h 6875997"/>
              <a:gd name="connsiteX323" fmla="*/ 349802 w 12191995"/>
              <a:gd name="connsiteY323" fmla="*/ 3362349 h 6875997"/>
              <a:gd name="connsiteX324" fmla="*/ 315593 w 12191995"/>
              <a:gd name="connsiteY324" fmla="*/ 3362349 h 6875997"/>
              <a:gd name="connsiteX325" fmla="*/ 315593 w 12191995"/>
              <a:gd name="connsiteY325" fmla="*/ 3396556 h 6875997"/>
              <a:gd name="connsiteX326" fmla="*/ 1 w 12191995"/>
              <a:gd name="connsiteY326" fmla="*/ 3396556 h 6875997"/>
              <a:gd name="connsiteX327" fmla="*/ 1 w 12191995"/>
              <a:gd name="connsiteY327" fmla="*/ 3400156 h 6875997"/>
              <a:gd name="connsiteX328" fmla="*/ 315593 w 12191995"/>
              <a:gd name="connsiteY328" fmla="*/ 3400156 h 6875997"/>
              <a:gd name="connsiteX329" fmla="*/ 315593 w 12191995"/>
              <a:gd name="connsiteY329" fmla="*/ 3434363 h 6875997"/>
              <a:gd name="connsiteX330" fmla="*/ 349802 w 12191995"/>
              <a:gd name="connsiteY330" fmla="*/ 3434363 h 6875997"/>
              <a:gd name="connsiteX331" fmla="*/ 349802 w 12191995"/>
              <a:gd name="connsiteY331" fmla="*/ 4081686 h 6875997"/>
              <a:gd name="connsiteX332" fmla="*/ 315593 w 12191995"/>
              <a:gd name="connsiteY332" fmla="*/ 4081686 h 6875997"/>
              <a:gd name="connsiteX333" fmla="*/ 315593 w 12191995"/>
              <a:gd name="connsiteY333" fmla="*/ 4115893 h 6875997"/>
              <a:gd name="connsiteX334" fmla="*/ 1 w 12191995"/>
              <a:gd name="connsiteY334" fmla="*/ 4115893 h 6875997"/>
              <a:gd name="connsiteX335" fmla="*/ 1 w 12191995"/>
              <a:gd name="connsiteY335" fmla="*/ 4119493 h 6875997"/>
              <a:gd name="connsiteX336" fmla="*/ 315593 w 12191995"/>
              <a:gd name="connsiteY336" fmla="*/ 4119493 h 6875997"/>
              <a:gd name="connsiteX337" fmla="*/ 315593 w 12191995"/>
              <a:gd name="connsiteY337" fmla="*/ 4153700 h 6875997"/>
              <a:gd name="connsiteX338" fmla="*/ 349802 w 12191995"/>
              <a:gd name="connsiteY338" fmla="*/ 4153700 h 6875997"/>
              <a:gd name="connsiteX339" fmla="*/ 349802 w 12191995"/>
              <a:gd name="connsiteY339" fmla="*/ 4801024 h 6875997"/>
              <a:gd name="connsiteX340" fmla="*/ 315592 w 12191995"/>
              <a:gd name="connsiteY340" fmla="*/ 4801024 h 6875997"/>
              <a:gd name="connsiteX341" fmla="*/ 315592 w 12191995"/>
              <a:gd name="connsiteY341" fmla="*/ 4835231 h 6875997"/>
              <a:gd name="connsiteX342" fmla="*/ 0 w 12191995"/>
              <a:gd name="connsiteY342" fmla="*/ 4835231 h 687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</a:cxnLst>
            <a:rect l="l" t="t" r="r" b="b"/>
            <a:pathLst>
              <a:path w="12191995" h="6875997">
                <a:moveTo>
                  <a:pt x="11039468" y="6562722"/>
                </a:moveTo>
                <a:cubicBezTo>
                  <a:pt x="11037411" y="6563401"/>
                  <a:pt x="11035353" y="6564080"/>
                  <a:pt x="11033982" y="6564080"/>
                </a:cubicBezTo>
                <a:lnTo>
                  <a:pt x="10915338" y="6583760"/>
                </a:lnTo>
                <a:cubicBezTo>
                  <a:pt x="10913967" y="6583760"/>
                  <a:pt x="10911223" y="6584438"/>
                  <a:pt x="10909852" y="6585796"/>
                </a:cubicBezTo>
                <a:cubicBezTo>
                  <a:pt x="10878991" y="6608869"/>
                  <a:pt x="10878991" y="6608869"/>
                  <a:pt x="10878991" y="6608869"/>
                </a:cubicBezTo>
                <a:cubicBezTo>
                  <a:pt x="10993519" y="6608869"/>
                  <a:pt x="10993519" y="6608869"/>
                  <a:pt x="10993519" y="6608869"/>
                </a:cubicBezTo>
                <a:cubicBezTo>
                  <a:pt x="10993519" y="6608869"/>
                  <a:pt x="10988719" y="6614298"/>
                  <a:pt x="10981861" y="6615655"/>
                </a:cubicBezTo>
                <a:cubicBezTo>
                  <a:pt x="10975003" y="6617012"/>
                  <a:pt x="10894764" y="6630585"/>
                  <a:pt x="10894764" y="6630585"/>
                </a:cubicBezTo>
                <a:cubicBezTo>
                  <a:pt x="10893393" y="6630585"/>
                  <a:pt x="10890649" y="6631942"/>
                  <a:pt x="10889278" y="6632621"/>
                </a:cubicBezTo>
                <a:cubicBezTo>
                  <a:pt x="10868018" y="6648908"/>
                  <a:pt x="10868018" y="6648908"/>
                  <a:pt x="10868018" y="6648908"/>
                </a:cubicBezTo>
                <a:cubicBezTo>
                  <a:pt x="10889278" y="6651622"/>
                  <a:pt x="10913281" y="6650265"/>
                  <a:pt x="10937284" y="6644157"/>
                </a:cubicBezTo>
                <a:cubicBezTo>
                  <a:pt x="10989405" y="6629906"/>
                  <a:pt x="11028495" y="6597332"/>
                  <a:pt x="11039468" y="6562722"/>
                </a:cubicBezTo>
                <a:close/>
                <a:moveTo>
                  <a:pt x="10791888" y="6557959"/>
                </a:moveTo>
                <a:cubicBezTo>
                  <a:pt x="10787746" y="6570206"/>
                  <a:pt x="10787056" y="6582452"/>
                  <a:pt x="10790507" y="6594018"/>
                </a:cubicBezTo>
                <a:cubicBezTo>
                  <a:pt x="10798099" y="6623274"/>
                  <a:pt x="10827779" y="6643004"/>
                  <a:pt x="10866431" y="6648447"/>
                </a:cubicBezTo>
                <a:cubicBezTo>
                  <a:pt x="10866431" y="6557959"/>
                  <a:pt x="10866431" y="6557959"/>
                  <a:pt x="10866431" y="6557959"/>
                </a:cubicBezTo>
                <a:cubicBezTo>
                  <a:pt x="10791888" y="6557959"/>
                  <a:pt x="10791888" y="6557959"/>
                  <a:pt x="10791888" y="6557959"/>
                </a:cubicBezTo>
                <a:close/>
                <a:moveTo>
                  <a:pt x="11578425" y="6519858"/>
                </a:moveTo>
                <a:cubicBezTo>
                  <a:pt x="11597903" y="6519858"/>
                  <a:pt x="11604619" y="6529119"/>
                  <a:pt x="11604619" y="6543009"/>
                </a:cubicBezTo>
                <a:cubicBezTo>
                  <a:pt x="11604619" y="6549624"/>
                  <a:pt x="11603947" y="6551608"/>
                  <a:pt x="11599918" y="6551608"/>
                </a:cubicBezTo>
                <a:cubicBezTo>
                  <a:pt x="11552231" y="6551608"/>
                  <a:pt x="11552231" y="6551608"/>
                  <a:pt x="11552231" y="6551608"/>
                </a:cubicBezTo>
                <a:cubicBezTo>
                  <a:pt x="11552231" y="6546978"/>
                  <a:pt x="11552903" y="6543671"/>
                  <a:pt x="11552903" y="6543671"/>
                </a:cubicBezTo>
                <a:cubicBezTo>
                  <a:pt x="11554246" y="6531103"/>
                  <a:pt x="11560291" y="6519858"/>
                  <a:pt x="11578425" y="6519858"/>
                </a:cubicBezTo>
                <a:close/>
                <a:moveTo>
                  <a:pt x="11218855" y="6519858"/>
                </a:moveTo>
                <a:cubicBezTo>
                  <a:pt x="11238231" y="6519858"/>
                  <a:pt x="11245843" y="6529119"/>
                  <a:pt x="11245843" y="6543009"/>
                </a:cubicBezTo>
                <a:cubicBezTo>
                  <a:pt x="11245151" y="6549624"/>
                  <a:pt x="11244459" y="6551608"/>
                  <a:pt x="11240307" y="6551608"/>
                </a:cubicBezTo>
                <a:cubicBezTo>
                  <a:pt x="11191868" y="6551608"/>
                  <a:pt x="11191868" y="6551608"/>
                  <a:pt x="11191868" y="6551608"/>
                </a:cubicBezTo>
                <a:cubicBezTo>
                  <a:pt x="11191868" y="6546978"/>
                  <a:pt x="11191868" y="6543671"/>
                  <a:pt x="11191868" y="6543671"/>
                </a:cubicBezTo>
                <a:cubicBezTo>
                  <a:pt x="11193252" y="6531103"/>
                  <a:pt x="11199480" y="6519858"/>
                  <a:pt x="11218855" y="6519858"/>
                </a:cubicBezTo>
                <a:close/>
                <a:moveTo>
                  <a:pt x="11625256" y="6503984"/>
                </a:moveTo>
                <a:cubicBezTo>
                  <a:pt x="11632129" y="6508092"/>
                  <a:pt x="11636940" y="6513569"/>
                  <a:pt x="11640376" y="6520415"/>
                </a:cubicBezTo>
                <a:cubicBezTo>
                  <a:pt x="11674052" y="6520415"/>
                  <a:pt x="11674052" y="6520415"/>
                  <a:pt x="11674052" y="6520415"/>
                </a:cubicBezTo>
                <a:cubicBezTo>
                  <a:pt x="11674052" y="6613522"/>
                  <a:pt x="11674052" y="6613522"/>
                  <a:pt x="11674052" y="6613522"/>
                </a:cubicBezTo>
                <a:cubicBezTo>
                  <a:pt x="11700169" y="6613522"/>
                  <a:pt x="11700169" y="6613522"/>
                  <a:pt x="11700169" y="6613522"/>
                </a:cubicBezTo>
                <a:cubicBezTo>
                  <a:pt x="11700169" y="6520415"/>
                  <a:pt x="11700169" y="6520415"/>
                  <a:pt x="11700169" y="6520415"/>
                </a:cubicBezTo>
                <a:lnTo>
                  <a:pt x="11737969" y="6520415"/>
                </a:lnTo>
                <a:cubicBezTo>
                  <a:pt x="11737969" y="6503984"/>
                  <a:pt x="11737969" y="6503984"/>
                  <a:pt x="11737969" y="6503984"/>
                </a:cubicBezTo>
                <a:cubicBezTo>
                  <a:pt x="11625256" y="6503984"/>
                  <a:pt x="11625256" y="6503984"/>
                  <a:pt x="11625256" y="6503984"/>
                </a:cubicBezTo>
                <a:close/>
                <a:moveTo>
                  <a:pt x="11426949" y="6503984"/>
                </a:moveTo>
                <a:cubicBezTo>
                  <a:pt x="11413933" y="6504669"/>
                  <a:pt x="11407768" y="6510830"/>
                  <a:pt x="11407768" y="6523153"/>
                </a:cubicBezTo>
                <a:cubicBezTo>
                  <a:pt x="11407768" y="6613522"/>
                  <a:pt x="11407768" y="6613522"/>
                  <a:pt x="11407768" y="6613522"/>
                </a:cubicBezTo>
                <a:cubicBezTo>
                  <a:pt x="11433799" y="6613522"/>
                  <a:pt x="11433799" y="6613522"/>
                  <a:pt x="11433799" y="6613522"/>
                </a:cubicBezTo>
                <a:cubicBezTo>
                  <a:pt x="11433799" y="6525207"/>
                  <a:pt x="11433799" y="6525207"/>
                  <a:pt x="11433799" y="6525207"/>
                </a:cubicBezTo>
                <a:cubicBezTo>
                  <a:pt x="11433799" y="6521784"/>
                  <a:pt x="11435169" y="6520415"/>
                  <a:pt x="11439279" y="6520415"/>
                </a:cubicBezTo>
                <a:cubicBezTo>
                  <a:pt x="11459830" y="6520415"/>
                  <a:pt x="11459830" y="6520415"/>
                  <a:pt x="11459830" y="6520415"/>
                </a:cubicBezTo>
                <a:cubicBezTo>
                  <a:pt x="11475585" y="6520415"/>
                  <a:pt x="11481750" y="6527946"/>
                  <a:pt x="11481750" y="6543692"/>
                </a:cubicBezTo>
                <a:cubicBezTo>
                  <a:pt x="11481750" y="6613522"/>
                  <a:pt x="11481750" y="6613522"/>
                  <a:pt x="11481750" y="6613522"/>
                </a:cubicBezTo>
                <a:cubicBezTo>
                  <a:pt x="11507781" y="6613522"/>
                  <a:pt x="11507781" y="6613522"/>
                  <a:pt x="11507781" y="6613522"/>
                </a:cubicBezTo>
                <a:cubicBezTo>
                  <a:pt x="11507781" y="6541638"/>
                  <a:pt x="11507781" y="6541638"/>
                  <a:pt x="11507781" y="6541638"/>
                </a:cubicBezTo>
                <a:cubicBezTo>
                  <a:pt x="11507781" y="6510146"/>
                  <a:pt x="11485860" y="6504669"/>
                  <a:pt x="11463940" y="6503984"/>
                </a:cubicBezTo>
                <a:cubicBezTo>
                  <a:pt x="11426949" y="6503984"/>
                  <a:pt x="11426949" y="6503984"/>
                  <a:pt x="11426949" y="6503984"/>
                </a:cubicBezTo>
                <a:close/>
                <a:moveTo>
                  <a:pt x="11307887" y="6503984"/>
                </a:moveTo>
                <a:cubicBezTo>
                  <a:pt x="11294871" y="6504669"/>
                  <a:pt x="11288706" y="6510830"/>
                  <a:pt x="11288706" y="6523153"/>
                </a:cubicBezTo>
                <a:cubicBezTo>
                  <a:pt x="11288706" y="6613522"/>
                  <a:pt x="11288706" y="6613522"/>
                  <a:pt x="11288706" y="6613522"/>
                </a:cubicBezTo>
                <a:cubicBezTo>
                  <a:pt x="11314737" y="6613522"/>
                  <a:pt x="11314737" y="6613522"/>
                  <a:pt x="11314737" y="6613522"/>
                </a:cubicBezTo>
                <a:cubicBezTo>
                  <a:pt x="11314737" y="6525207"/>
                  <a:pt x="11314737" y="6525207"/>
                  <a:pt x="11314737" y="6525207"/>
                </a:cubicBezTo>
                <a:cubicBezTo>
                  <a:pt x="11314737" y="6521784"/>
                  <a:pt x="11316107" y="6520415"/>
                  <a:pt x="11320217" y="6520415"/>
                </a:cubicBezTo>
                <a:cubicBezTo>
                  <a:pt x="11340768" y="6520415"/>
                  <a:pt x="11340768" y="6520415"/>
                  <a:pt x="11340768" y="6520415"/>
                </a:cubicBezTo>
                <a:cubicBezTo>
                  <a:pt x="11356523" y="6520415"/>
                  <a:pt x="11362688" y="6527946"/>
                  <a:pt x="11362688" y="6543692"/>
                </a:cubicBezTo>
                <a:cubicBezTo>
                  <a:pt x="11362688" y="6613522"/>
                  <a:pt x="11362688" y="6613522"/>
                  <a:pt x="11362688" y="6613522"/>
                </a:cubicBezTo>
                <a:cubicBezTo>
                  <a:pt x="11388719" y="6613522"/>
                  <a:pt x="11388719" y="6613522"/>
                  <a:pt x="11388719" y="6613522"/>
                </a:cubicBezTo>
                <a:cubicBezTo>
                  <a:pt x="11388719" y="6541638"/>
                  <a:pt x="11388719" y="6541638"/>
                  <a:pt x="11388719" y="6541638"/>
                </a:cubicBezTo>
                <a:cubicBezTo>
                  <a:pt x="11388719" y="6510146"/>
                  <a:pt x="11366798" y="6504669"/>
                  <a:pt x="11344878" y="6503984"/>
                </a:cubicBezTo>
                <a:cubicBezTo>
                  <a:pt x="11307887" y="6503984"/>
                  <a:pt x="11307887" y="6503984"/>
                  <a:pt x="11307887" y="6503984"/>
                </a:cubicBezTo>
                <a:close/>
                <a:moveTo>
                  <a:pt x="11055343" y="6503984"/>
                </a:moveTo>
                <a:cubicBezTo>
                  <a:pt x="11058758" y="6509461"/>
                  <a:pt x="11060124" y="6512884"/>
                  <a:pt x="11062856" y="6520415"/>
                </a:cubicBezTo>
                <a:lnTo>
                  <a:pt x="11098372" y="6520415"/>
                </a:lnTo>
                <a:cubicBezTo>
                  <a:pt x="11098372" y="6520415"/>
                  <a:pt x="11098372" y="6520415"/>
                  <a:pt x="11098372" y="6613522"/>
                </a:cubicBezTo>
                <a:cubicBezTo>
                  <a:pt x="11098372" y="6613522"/>
                  <a:pt x="11098372" y="6613522"/>
                  <a:pt x="11125008" y="6613522"/>
                </a:cubicBezTo>
                <a:cubicBezTo>
                  <a:pt x="11125008" y="6613522"/>
                  <a:pt x="11125008" y="6613522"/>
                  <a:pt x="11125008" y="6520415"/>
                </a:cubicBezTo>
                <a:cubicBezTo>
                  <a:pt x="11125008" y="6520415"/>
                  <a:pt x="11125008" y="6520415"/>
                  <a:pt x="11158475" y="6520415"/>
                </a:cubicBezTo>
                <a:cubicBezTo>
                  <a:pt x="11161207" y="6513569"/>
                  <a:pt x="11166671" y="6508092"/>
                  <a:pt x="11172818" y="6503984"/>
                </a:cubicBezTo>
                <a:cubicBezTo>
                  <a:pt x="11172818" y="6503984"/>
                  <a:pt x="11172818" y="6503984"/>
                  <a:pt x="11055343" y="6503984"/>
                </a:cubicBezTo>
                <a:close/>
                <a:moveTo>
                  <a:pt x="11576751" y="6503134"/>
                </a:moveTo>
                <a:cubicBezTo>
                  <a:pt x="11561947" y="6503645"/>
                  <a:pt x="11547398" y="6508067"/>
                  <a:pt x="11539183" y="6516912"/>
                </a:cubicBezTo>
                <a:cubicBezTo>
                  <a:pt x="11522068" y="6534601"/>
                  <a:pt x="11523437" y="6576103"/>
                  <a:pt x="11533022" y="6593792"/>
                </a:cubicBezTo>
                <a:cubicBezTo>
                  <a:pt x="11535076" y="6598554"/>
                  <a:pt x="11540553" y="6604678"/>
                  <a:pt x="11548083" y="6608760"/>
                </a:cubicBezTo>
                <a:cubicBezTo>
                  <a:pt x="11554245" y="6612162"/>
                  <a:pt x="11562460" y="6613522"/>
                  <a:pt x="11570675" y="6613522"/>
                </a:cubicBezTo>
                <a:cubicBezTo>
                  <a:pt x="11574099" y="6613522"/>
                  <a:pt x="11628183" y="6613522"/>
                  <a:pt x="11628183" y="6613522"/>
                </a:cubicBezTo>
                <a:cubicBezTo>
                  <a:pt x="11628183" y="6597874"/>
                  <a:pt x="11628183" y="6597874"/>
                  <a:pt x="11628183" y="6597874"/>
                </a:cubicBezTo>
                <a:cubicBezTo>
                  <a:pt x="11574783" y="6597874"/>
                  <a:pt x="11574783" y="6597874"/>
                  <a:pt x="11574783" y="6597874"/>
                </a:cubicBezTo>
                <a:cubicBezTo>
                  <a:pt x="11557668" y="6597874"/>
                  <a:pt x="11553560" y="6584947"/>
                  <a:pt x="11552876" y="6572020"/>
                </a:cubicBezTo>
                <a:cubicBezTo>
                  <a:pt x="11552876" y="6570660"/>
                  <a:pt x="11552191" y="6569979"/>
                  <a:pt x="11552191" y="6567938"/>
                </a:cubicBezTo>
                <a:cubicBezTo>
                  <a:pt x="11609698" y="6567938"/>
                  <a:pt x="11609698" y="6567938"/>
                  <a:pt x="11609698" y="6567938"/>
                </a:cubicBezTo>
                <a:cubicBezTo>
                  <a:pt x="11611068" y="6567938"/>
                  <a:pt x="11615860" y="6567938"/>
                  <a:pt x="11619283" y="6567258"/>
                </a:cubicBezTo>
                <a:cubicBezTo>
                  <a:pt x="11624760" y="6565897"/>
                  <a:pt x="11631606" y="6561135"/>
                  <a:pt x="11631606" y="6546847"/>
                </a:cubicBezTo>
                <a:cubicBezTo>
                  <a:pt x="11631606" y="6529838"/>
                  <a:pt x="11625444" y="6519633"/>
                  <a:pt x="11615860" y="6512829"/>
                </a:cubicBezTo>
                <a:cubicBezTo>
                  <a:pt x="11606618" y="6506026"/>
                  <a:pt x="11591556" y="6502624"/>
                  <a:pt x="11576751" y="6503134"/>
                </a:cubicBezTo>
                <a:close/>
                <a:moveTo>
                  <a:pt x="11215941" y="6503134"/>
                </a:moveTo>
                <a:cubicBezTo>
                  <a:pt x="11200922" y="6503645"/>
                  <a:pt x="11186163" y="6508067"/>
                  <a:pt x="11177481" y="6516912"/>
                </a:cubicBezTo>
                <a:cubicBezTo>
                  <a:pt x="11160118" y="6534601"/>
                  <a:pt x="11162202" y="6576103"/>
                  <a:pt x="11171231" y="6593792"/>
                </a:cubicBezTo>
                <a:cubicBezTo>
                  <a:pt x="11174009" y="6598554"/>
                  <a:pt x="11178870" y="6604678"/>
                  <a:pt x="11187205" y="6608760"/>
                </a:cubicBezTo>
                <a:cubicBezTo>
                  <a:pt x="11192761" y="6612162"/>
                  <a:pt x="11201095" y="6613522"/>
                  <a:pt x="11209430" y="6613522"/>
                </a:cubicBezTo>
                <a:cubicBezTo>
                  <a:pt x="11212902" y="6613522"/>
                  <a:pt x="11267770" y="6613522"/>
                  <a:pt x="11267770" y="6613522"/>
                </a:cubicBezTo>
                <a:cubicBezTo>
                  <a:pt x="11267770" y="6597874"/>
                  <a:pt x="11267770" y="6597874"/>
                  <a:pt x="11267770" y="6597874"/>
                </a:cubicBezTo>
                <a:cubicBezTo>
                  <a:pt x="11213597" y="6597874"/>
                  <a:pt x="11213597" y="6597874"/>
                  <a:pt x="11213597" y="6597874"/>
                </a:cubicBezTo>
                <a:cubicBezTo>
                  <a:pt x="11196234" y="6597874"/>
                  <a:pt x="11192066" y="6584947"/>
                  <a:pt x="11191372" y="6572020"/>
                </a:cubicBezTo>
                <a:cubicBezTo>
                  <a:pt x="11191372" y="6570660"/>
                  <a:pt x="11191372" y="6569979"/>
                  <a:pt x="11191372" y="6567938"/>
                </a:cubicBezTo>
                <a:cubicBezTo>
                  <a:pt x="11249713" y="6567938"/>
                  <a:pt x="11249713" y="6567938"/>
                  <a:pt x="11249713" y="6567938"/>
                </a:cubicBezTo>
                <a:cubicBezTo>
                  <a:pt x="11250407" y="6567938"/>
                  <a:pt x="11255963" y="6567938"/>
                  <a:pt x="11258741" y="6567258"/>
                </a:cubicBezTo>
                <a:cubicBezTo>
                  <a:pt x="11264992" y="6565897"/>
                  <a:pt x="11271243" y="6561135"/>
                  <a:pt x="11271243" y="6546847"/>
                </a:cubicBezTo>
                <a:cubicBezTo>
                  <a:pt x="11271243" y="6529838"/>
                  <a:pt x="11264992" y="6519633"/>
                  <a:pt x="11255963" y="6512829"/>
                </a:cubicBezTo>
                <a:cubicBezTo>
                  <a:pt x="11246240" y="6506026"/>
                  <a:pt x="11230960" y="6502624"/>
                  <a:pt x="11215941" y="6503134"/>
                </a:cubicBezTo>
                <a:close/>
                <a:moveTo>
                  <a:pt x="10943122" y="6471560"/>
                </a:moveTo>
                <a:cubicBezTo>
                  <a:pt x="10927039" y="6471325"/>
                  <a:pt x="10909962" y="6473375"/>
                  <a:pt x="10892671" y="6477989"/>
                </a:cubicBezTo>
                <a:cubicBezTo>
                  <a:pt x="10848843" y="6489609"/>
                  <a:pt x="10813918" y="6515582"/>
                  <a:pt x="10798168" y="6544289"/>
                </a:cubicBezTo>
                <a:cubicBezTo>
                  <a:pt x="10954988" y="6519683"/>
                  <a:pt x="10954988" y="6519683"/>
                  <a:pt x="10954988" y="6519683"/>
                </a:cubicBezTo>
                <a:cubicBezTo>
                  <a:pt x="10904313" y="6557959"/>
                  <a:pt x="10904313" y="6557959"/>
                  <a:pt x="10904313" y="6557959"/>
                </a:cubicBezTo>
                <a:cubicBezTo>
                  <a:pt x="11039904" y="6557959"/>
                  <a:pt x="11039904" y="6557959"/>
                  <a:pt x="11039904" y="6557959"/>
                </a:cubicBezTo>
                <a:cubicBezTo>
                  <a:pt x="11042643" y="6547707"/>
                  <a:pt x="11042643" y="6537454"/>
                  <a:pt x="11039904" y="6527885"/>
                </a:cubicBezTo>
                <a:cubicBezTo>
                  <a:pt x="11030659" y="6493538"/>
                  <a:pt x="10991368" y="6472264"/>
                  <a:pt x="10943122" y="6471560"/>
                </a:cubicBezTo>
                <a:close/>
                <a:moveTo>
                  <a:pt x="387606" y="5558169"/>
                </a:moveTo>
                <a:lnTo>
                  <a:pt x="1034211" y="5558169"/>
                </a:lnTo>
                <a:lnTo>
                  <a:pt x="1034211" y="5592376"/>
                </a:lnTo>
                <a:lnTo>
                  <a:pt x="1068421" y="5592376"/>
                </a:lnTo>
                <a:lnTo>
                  <a:pt x="1068421" y="6239697"/>
                </a:lnTo>
                <a:lnTo>
                  <a:pt x="1034209" y="6239697"/>
                </a:lnTo>
                <a:lnTo>
                  <a:pt x="1034209" y="6273904"/>
                </a:lnTo>
                <a:lnTo>
                  <a:pt x="387605" y="6273904"/>
                </a:lnTo>
                <a:lnTo>
                  <a:pt x="387605" y="6239697"/>
                </a:lnTo>
                <a:lnTo>
                  <a:pt x="353402" y="6239697"/>
                </a:lnTo>
                <a:lnTo>
                  <a:pt x="353402" y="5592376"/>
                </a:lnTo>
                <a:lnTo>
                  <a:pt x="387606" y="5592376"/>
                </a:lnTo>
                <a:close/>
                <a:moveTo>
                  <a:pt x="0" y="5558169"/>
                </a:moveTo>
                <a:lnTo>
                  <a:pt x="315592" y="5558169"/>
                </a:lnTo>
                <a:lnTo>
                  <a:pt x="315592" y="5592376"/>
                </a:lnTo>
                <a:lnTo>
                  <a:pt x="349802" y="5592376"/>
                </a:lnTo>
                <a:lnTo>
                  <a:pt x="349802" y="6239697"/>
                </a:lnTo>
                <a:lnTo>
                  <a:pt x="315591" y="6239697"/>
                </a:lnTo>
                <a:lnTo>
                  <a:pt x="315591" y="6273904"/>
                </a:lnTo>
                <a:lnTo>
                  <a:pt x="0" y="6273904"/>
                </a:lnTo>
                <a:close/>
                <a:moveTo>
                  <a:pt x="387606" y="4838831"/>
                </a:moveTo>
                <a:lnTo>
                  <a:pt x="1034211" y="4838831"/>
                </a:lnTo>
                <a:lnTo>
                  <a:pt x="1034211" y="4873038"/>
                </a:lnTo>
                <a:lnTo>
                  <a:pt x="1068421" y="4873038"/>
                </a:lnTo>
                <a:lnTo>
                  <a:pt x="1068421" y="5520362"/>
                </a:lnTo>
                <a:lnTo>
                  <a:pt x="1034211" y="5520362"/>
                </a:lnTo>
                <a:lnTo>
                  <a:pt x="1034211" y="5554569"/>
                </a:lnTo>
                <a:lnTo>
                  <a:pt x="387606" y="5554569"/>
                </a:lnTo>
                <a:lnTo>
                  <a:pt x="387606" y="5520362"/>
                </a:lnTo>
                <a:lnTo>
                  <a:pt x="353402" y="5520362"/>
                </a:lnTo>
                <a:lnTo>
                  <a:pt x="353402" y="4873038"/>
                </a:lnTo>
                <a:lnTo>
                  <a:pt x="387606" y="4873038"/>
                </a:lnTo>
                <a:close/>
                <a:moveTo>
                  <a:pt x="0" y="4838831"/>
                </a:moveTo>
                <a:lnTo>
                  <a:pt x="315592" y="4838831"/>
                </a:lnTo>
                <a:lnTo>
                  <a:pt x="315592" y="4873038"/>
                </a:lnTo>
                <a:lnTo>
                  <a:pt x="349802" y="4873038"/>
                </a:lnTo>
                <a:lnTo>
                  <a:pt x="349802" y="5520362"/>
                </a:lnTo>
                <a:lnTo>
                  <a:pt x="315592" y="5520362"/>
                </a:lnTo>
                <a:lnTo>
                  <a:pt x="315592" y="5554569"/>
                </a:lnTo>
                <a:lnTo>
                  <a:pt x="0" y="5554569"/>
                </a:lnTo>
                <a:close/>
                <a:moveTo>
                  <a:pt x="387607" y="4119493"/>
                </a:moveTo>
                <a:lnTo>
                  <a:pt x="1034211" y="4119493"/>
                </a:lnTo>
                <a:lnTo>
                  <a:pt x="1034211" y="4153700"/>
                </a:lnTo>
                <a:lnTo>
                  <a:pt x="1068421" y="4153700"/>
                </a:lnTo>
                <a:lnTo>
                  <a:pt x="1068421" y="4801024"/>
                </a:lnTo>
                <a:lnTo>
                  <a:pt x="1034211" y="4801024"/>
                </a:lnTo>
                <a:lnTo>
                  <a:pt x="1034211" y="4835231"/>
                </a:lnTo>
                <a:lnTo>
                  <a:pt x="387606" y="4835231"/>
                </a:lnTo>
                <a:lnTo>
                  <a:pt x="387606" y="4801024"/>
                </a:lnTo>
                <a:lnTo>
                  <a:pt x="353402" y="4801024"/>
                </a:lnTo>
                <a:lnTo>
                  <a:pt x="353402" y="4153700"/>
                </a:lnTo>
                <a:lnTo>
                  <a:pt x="387607" y="4153700"/>
                </a:lnTo>
                <a:close/>
                <a:moveTo>
                  <a:pt x="387607" y="3400156"/>
                </a:moveTo>
                <a:lnTo>
                  <a:pt x="1034211" y="3400156"/>
                </a:lnTo>
                <a:lnTo>
                  <a:pt x="1034211" y="3434363"/>
                </a:lnTo>
                <a:lnTo>
                  <a:pt x="1068421" y="3434363"/>
                </a:lnTo>
                <a:lnTo>
                  <a:pt x="1068421" y="4081686"/>
                </a:lnTo>
                <a:lnTo>
                  <a:pt x="1034211" y="4081686"/>
                </a:lnTo>
                <a:lnTo>
                  <a:pt x="1034211" y="4115893"/>
                </a:lnTo>
                <a:lnTo>
                  <a:pt x="387607" y="4115893"/>
                </a:lnTo>
                <a:lnTo>
                  <a:pt x="387607" y="4081686"/>
                </a:lnTo>
                <a:lnTo>
                  <a:pt x="353402" y="4081686"/>
                </a:lnTo>
                <a:lnTo>
                  <a:pt x="353402" y="3434363"/>
                </a:lnTo>
                <a:lnTo>
                  <a:pt x="387607" y="3434363"/>
                </a:lnTo>
                <a:close/>
                <a:moveTo>
                  <a:pt x="387606" y="2680820"/>
                </a:moveTo>
                <a:lnTo>
                  <a:pt x="1034211" y="2680820"/>
                </a:lnTo>
                <a:lnTo>
                  <a:pt x="1034211" y="2715026"/>
                </a:lnTo>
                <a:lnTo>
                  <a:pt x="1068421" y="2715026"/>
                </a:lnTo>
                <a:lnTo>
                  <a:pt x="1068421" y="3362349"/>
                </a:lnTo>
                <a:lnTo>
                  <a:pt x="1034211" y="3362349"/>
                </a:lnTo>
                <a:lnTo>
                  <a:pt x="1034211" y="3396556"/>
                </a:lnTo>
                <a:lnTo>
                  <a:pt x="387607" y="3396556"/>
                </a:lnTo>
                <a:lnTo>
                  <a:pt x="387607" y="3362349"/>
                </a:lnTo>
                <a:lnTo>
                  <a:pt x="353402" y="3362349"/>
                </a:lnTo>
                <a:lnTo>
                  <a:pt x="353402" y="2715026"/>
                </a:lnTo>
                <a:lnTo>
                  <a:pt x="387606" y="2715026"/>
                </a:lnTo>
                <a:close/>
                <a:moveTo>
                  <a:pt x="387608" y="1961483"/>
                </a:moveTo>
                <a:lnTo>
                  <a:pt x="1034213" y="1961483"/>
                </a:lnTo>
                <a:lnTo>
                  <a:pt x="1034213" y="1995689"/>
                </a:lnTo>
                <a:lnTo>
                  <a:pt x="1068421" y="1995689"/>
                </a:lnTo>
                <a:lnTo>
                  <a:pt x="1068421" y="2643013"/>
                </a:lnTo>
                <a:lnTo>
                  <a:pt x="1034211" y="2643013"/>
                </a:lnTo>
                <a:lnTo>
                  <a:pt x="1034211" y="2677220"/>
                </a:lnTo>
                <a:lnTo>
                  <a:pt x="387606" y="2677220"/>
                </a:lnTo>
                <a:lnTo>
                  <a:pt x="387606" y="2643013"/>
                </a:lnTo>
                <a:lnTo>
                  <a:pt x="353402" y="2643013"/>
                </a:lnTo>
                <a:lnTo>
                  <a:pt x="353402" y="1995689"/>
                </a:lnTo>
                <a:lnTo>
                  <a:pt x="387608" y="1995689"/>
                </a:lnTo>
                <a:close/>
                <a:moveTo>
                  <a:pt x="387608" y="1242144"/>
                </a:moveTo>
                <a:lnTo>
                  <a:pt x="1034213" y="1242144"/>
                </a:lnTo>
                <a:lnTo>
                  <a:pt x="1034213" y="1276351"/>
                </a:lnTo>
                <a:lnTo>
                  <a:pt x="1068421" y="1276351"/>
                </a:lnTo>
                <a:lnTo>
                  <a:pt x="1068421" y="1923675"/>
                </a:lnTo>
                <a:lnTo>
                  <a:pt x="1034213" y="1923675"/>
                </a:lnTo>
                <a:lnTo>
                  <a:pt x="1034213" y="1957883"/>
                </a:lnTo>
                <a:lnTo>
                  <a:pt x="387608" y="1957883"/>
                </a:lnTo>
                <a:lnTo>
                  <a:pt x="387608" y="1923675"/>
                </a:lnTo>
                <a:lnTo>
                  <a:pt x="353402" y="1923675"/>
                </a:lnTo>
                <a:lnTo>
                  <a:pt x="353402" y="1276351"/>
                </a:lnTo>
                <a:lnTo>
                  <a:pt x="387608" y="1276351"/>
                </a:lnTo>
                <a:close/>
                <a:moveTo>
                  <a:pt x="387607" y="522805"/>
                </a:moveTo>
                <a:lnTo>
                  <a:pt x="1034211" y="522805"/>
                </a:lnTo>
                <a:lnTo>
                  <a:pt x="1034211" y="557012"/>
                </a:lnTo>
                <a:lnTo>
                  <a:pt x="1068421" y="557012"/>
                </a:lnTo>
                <a:lnTo>
                  <a:pt x="1068421" y="1204337"/>
                </a:lnTo>
                <a:lnTo>
                  <a:pt x="1034213" y="1204337"/>
                </a:lnTo>
                <a:lnTo>
                  <a:pt x="1034213" y="1238545"/>
                </a:lnTo>
                <a:lnTo>
                  <a:pt x="387608" y="1238545"/>
                </a:lnTo>
                <a:lnTo>
                  <a:pt x="387608" y="1204337"/>
                </a:lnTo>
                <a:lnTo>
                  <a:pt x="353402" y="1204337"/>
                </a:lnTo>
                <a:lnTo>
                  <a:pt x="353402" y="557012"/>
                </a:lnTo>
                <a:lnTo>
                  <a:pt x="387607" y="557012"/>
                </a:lnTo>
                <a:close/>
                <a:moveTo>
                  <a:pt x="1072021" y="0"/>
                </a:moveTo>
                <a:lnTo>
                  <a:pt x="1152939" y="0"/>
                </a:lnTo>
                <a:lnTo>
                  <a:pt x="1152939" y="6"/>
                </a:lnTo>
                <a:lnTo>
                  <a:pt x="12191995" y="6"/>
                </a:lnTo>
                <a:lnTo>
                  <a:pt x="12191995" y="6875997"/>
                </a:lnTo>
                <a:lnTo>
                  <a:pt x="11" y="6875997"/>
                </a:lnTo>
                <a:lnTo>
                  <a:pt x="11" y="6875990"/>
                </a:lnTo>
                <a:lnTo>
                  <a:pt x="0" y="6875990"/>
                </a:lnTo>
                <a:lnTo>
                  <a:pt x="0" y="6277504"/>
                </a:lnTo>
                <a:lnTo>
                  <a:pt x="315591" y="6277504"/>
                </a:lnTo>
                <a:lnTo>
                  <a:pt x="315591" y="6311711"/>
                </a:lnTo>
                <a:lnTo>
                  <a:pt x="349802" y="6311711"/>
                </a:lnTo>
                <a:lnTo>
                  <a:pt x="349802" y="6857996"/>
                </a:lnTo>
                <a:lnTo>
                  <a:pt x="353402" y="6857996"/>
                </a:lnTo>
                <a:lnTo>
                  <a:pt x="353402" y="6311711"/>
                </a:lnTo>
                <a:lnTo>
                  <a:pt x="387605" y="6311711"/>
                </a:lnTo>
                <a:lnTo>
                  <a:pt x="387605" y="6277504"/>
                </a:lnTo>
                <a:lnTo>
                  <a:pt x="1034209" y="6277504"/>
                </a:lnTo>
                <a:lnTo>
                  <a:pt x="1034209" y="6311711"/>
                </a:lnTo>
                <a:lnTo>
                  <a:pt x="1068421" y="6311711"/>
                </a:lnTo>
                <a:lnTo>
                  <a:pt x="1068421" y="6857996"/>
                </a:lnTo>
                <a:lnTo>
                  <a:pt x="1072021" y="6857996"/>
                </a:lnTo>
                <a:lnTo>
                  <a:pt x="1072021" y="6311711"/>
                </a:lnTo>
                <a:lnTo>
                  <a:pt x="1106224" y="6311711"/>
                </a:lnTo>
                <a:lnTo>
                  <a:pt x="1106224" y="6239697"/>
                </a:lnTo>
                <a:lnTo>
                  <a:pt x="1072021" y="6239697"/>
                </a:lnTo>
                <a:lnTo>
                  <a:pt x="1072021" y="5592376"/>
                </a:lnTo>
                <a:lnTo>
                  <a:pt x="1106225" y="5592376"/>
                </a:lnTo>
                <a:lnTo>
                  <a:pt x="1106225" y="5520362"/>
                </a:lnTo>
                <a:lnTo>
                  <a:pt x="1072021" y="5520362"/>
                </a:lnTo>
                <a:lnTo>
                  <a:pt x="1072021" y="4873038"/>
                </a:lnTo>
                <a:lnTo>
                  <a:pt x="1106225" y="4873038"/>
                </a:lnTo>
                <a:lnTo>
                  <a:pt x="1106225" y="4801024"/>
                </a:lnTo>
                <a:lnTo>
                  <a:pt x="1072021" y="4801024"/>
                </a:lnTo>
                <a:lnTo>
                  <a:pt x="1072021" y="4153700"/>
                </a:lnTo>
                <a:lnTo>
                  <a:pt x="1106226" y="4153700"/>
                </a:lnTo>
                <a:lnTo>
                  <a:pt x="1106226" y="4081686"/>
                </a:lnTo>
                <a:lnTo>
                  <a:pt x="1072021" y="4081686"/>
                </a:lnTo>
                <a:lnTo>
                  <a:pt x="1072021" y="3434363"/>
                </a:lnTo>
                <a:lnTo>
                  <a:pt x="1106226" y="3434363"/>
                </a:lnTo>
                <a:lnTo>
                  <a:pt x="1106226" y="3362349"/>
                </a:lnTo>
                <a:lnTo>
                  <a:pt x="1072021" y="3362349"/>
                </a:lnTo>
                <a:lnTo>
                  <a:pt x="1072021" y="2715026"/>
                </a:lnTo>
                <a:lnTo>
                  <a:pt x="1106225" y="2715026"/>
                </a:lnTo>
                <a:lnTo>
                  <a:pt x="1106225" y="2643013"/>
                </a:lnTo>
                <a:lnTo>
                  <a:pt x="1072021" y="2643013"/>
                </a:lnTo>
                <a:lnTo>
                  <a:pt x="1072021" y="1995689"/>
                </a:lnTo>
                <a:lnTo>
                  <a:pt x="1106227" y="1995689"/>
                </a:lnTo>
                <a:lnTo>
                  <a:pt x="1106227" y="1923675"/>
                </a:lnTo>
                <a:lnTo>
                  <a:pt x="1072021" y="1923675"/>
                </a:lnTo>
                <a:lnTo>
                  <a:pt x="1072021" y="1276351"/>
                </a:lnTo>
                <a:lnTo>
                  <a:pt x="1106227" y="1276351"/>
                </a:lnTo>
                <a:lnTo>
                  <a:pt x="1106227" y="1204337"/>
                </a:lnTo>
                <a:lnTo>
                  <a:pt x="1072021" y="1204337"/>
                </a:lnTo>
                <a:lnTo>
                  <a:pt x="1072021" y="557012"/>
                </a:lnTo>
                <a:lnTo>
                  <a:pt x="1106226" y="557012"/>
                </a:lnTo>
                <a:lnTo>
                  <a:pt x="1106226" y="484998"/>
                </a:lnTo>
                <a:lnTo>
                  <a:pt x="1072021" y="484998"/>
                </a:lnTo>
                <a:close/>
                <a:moveTo>
                  <a:pt x="353402" y="0"/>
                </a:moveTo>
                <a:lnTo>
                  <a:pt x="1068421" y="0"/>
                </a:lnTo>
                <a:lnTo>
                  <a:pt x="1068421" y="484998"/>
                </a:lnTo>
                <a:lnTo>
                  <a:pt x="1034211" y="484998"/>
                </a:lnTo>
                <a:lnTo>
                  <a:pt x="1034211" y="519205"/>
                </a:lnTo>
                <a:lnTo>
                  <a:pt x="387607" y="519205"/>
                </a:lnTo>
                <a:lnTo>
                  <a:pt x="387607" y="484998"/>
                </a:lnTo>
                <a:lnTo>
                  <a:pt x="353402" y="484998"/>
                </a:lnTo>
                <a:close/>
                <a:moveTo>
                  <a:pt x="0" y="0"/>
                </a:moveTo>
                <a:lnTo>
                  <a:pt x="349802" y="0"/>
                </a:lnTo>
                <a:lnTo>
                  <a:pt x="349802" y="484998"/>
                </a:lnTo>
                <a:lnTo>
                  <a:pt x="315593" y="484998"/>
                </a:lnTo>
                <a:lnTo>
                  <a:pt x="315593" y="519205"/>
                </a:lnTo>
                <a:lnTo>
                  <a:pt x="1" y="519205"/>
                </a:lnTo>
                <a:lnTo>
                  <a:pt x="1" y="522805"/>
                </a:lnTo>
                <a:lnTo>
                  <a:pt x="315593" y="522805"/>
                </a:lnTo>
                <a:lnTo>
                  <a:pt x="315593" y="557012"/>
                </a:lnTo>
                <a:lnTo>
                  <a:pt x="349802" y="557012"/>
                </a:lnTo>
                <a:lnTo>
                  <a:pt x="349802" y="1204337"/>
                </a:lnTo>
                <a:lnTo>
                  <a:pt x="315594" y="1204337"/>
                </a:lnTo>
                <a:lnTo>
                  <a:pt x="315594" y="1238545"/>
                </a:lnTo>
                <a:lnTo>
                  <a:pt x="1" y="1238545"/>
                </a:lnTo>
                <a:lnTo>
                  <a:pt x="1" y="1242144"/>
                </a:lnTo>
                <a:lnTo>
                  <a:pt x="315594" y="1242144"/>
                </a:lnTo>
                <a:lnTo>
                  <a:pt x="315594" y="1276351"/>
                </a:lnTo>
                <a:lnTo>
                  <a:pt x="349802" y="1276351"/>
                </a:lnTo>
                <a:lnTo>
                  <a:pt x="349802" y="1923675"/>
                </a:lnTo>
                <a:lnTo>
                  <a:pt x="315594" y="1923675"/>
                </a:lnTo>
                <a:lnTo>
                  <a:pt x="315594" y="1957883"/>
                </a:lnTo>
                <a:lnTo>
                  <a:pt x="1" y="1957883"/>
                </a:lnTo>
                <a:lnTo>
                  <a:pt x="1" y="1961483"/>
                </a:lnTo>
                <a:lnTo>
                  <a:pt x="315594" y="1961483"/>
                </a:lnTo>
                <a:lnTo>
                  <a:pt x="315594" y="1995689"/>
                </a:lnTo>
                <a:lnTo>
                  <a:pt x="349802" y="1995689"/>
                </a:lnTo>
                <a:lnTo>
                  <a:pt x="349802" y="2643013"/>
                </a:lnTo>
                <a:lnTo>
                  <a:pt x="315592" y="2643013"/>
                </a:lnTo>
                <a:lnTo>
                  <a:pt x="315592" y="2677220"/>
                </a:lnTo>
                <a:lnTo>
                  <a:pt x="1" y="2677220"/>
                </a:lnTo>
                <a:lnTo>
                  <a:pt x="1" y="2680820"/>
                </a:lnTo>
                <a:lnTo>
                  <a:pt x="315592" y="2680820"/>
                </a:lnTo>
                <a:lnTo>
                  <a:pt x="315592" y="2715026"/>
                </a:lnTo>
                <a:lnTo>
                  <a:pt x="349802" y="2715026"/>
                </a:lnTo>
                <a:lnTo>
                  <a:pt x="349802" y="3362349"/>
                </a:lnTo>
                <a:lnTo>
                  <a:pt x="315593" y="3362349"/>
                </a:lnTo>
                <a:lnTo>
                  <a:pt x="315593" y="3396556"/>
                </a:lnTo>
                <a:lnTo>
                  <a:pt x="1" y="3396556"/>
                </a:lnTo>
                <a:lnTo>
                  <a:pt x="1" y="3400156"/>
                </a:lnTo>
                <a:lnTo>
                  <a:pt x="315593" y="3400156"/>
                </a:lnTo>
                <a:lnTo>
                  <a:pt x="315593" y="3434363"/>
                </a:lnTo>
                <a:lnTo>
                  <a:pt x="349802" y="3434363"/>
                </a:lnTo>
                <a:lnTo>
                  <a:pt x="349802" y="4081686"/>
                </a:lnTo>
                <a:lnTo>
                  <a:pt x="315593" y="4081686"/>
                </a:lnTo>
                <a:lnTo>
                  <a:pt x="315593" y="4115893"/>
                </a:lnTo>
                <a:lnTo>
                  <a:pt x="1" y="4115893"/>
                </a:lnTo>
                <a:lnTo>
                  <a:pt x="1" y="4119493"/>
                </a:lnTo>
                <a:lnTo>
                  <a:pt x="315593" y="4119493"/>
                </a:lnTo>
                <a:lnTo>
                  <a:pt x="315593" y="4153700"/>
                </a:lnTo>
                <a:lnTo>
                  <a:pt x="349802" y="4153700"/>
                </a:lnTo>
                <a:lnTo>
                  <a:pt x="349802" y="4801024"/>
                </a:lnTo>
                <a:lnTo>
                  <a:pt x="315592" y="4801024"/>
                </a:lnTo>
                <a:lnTo>
                  <a:pt x="315592" y="4835231"/>
                </a:lnTo>
                <a:lnTo>
                  <a:pt x="0" y="4835231"/>
                </a:lnTo>
                <a:close/>
              </a:path>
            </a:pathLst>
          </a:cu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18F71FBA-B0DA-6687-D482-F42545F7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97" y="518822"/>
            <a:ext cx="10390690" cy="443198"/>
          </a:xfrm>
        </p:spPr>
        <p:txBody>
          <a:bodyPr/>
          <a:lstStyle/>
          <a:p>
            <a:r>
              <a:rPr lang="nl-NL" dirty="0"/>
              <a:t>Spelers in het energiesysteem van de toekomst</a:t>
            </a:r>
          </a:p>
        </p:txBody>
      </p:sp>
      <p:sp>
        <p:nvSpPr>
          <p:cNvPr id="5" name="Tekstvak 8">
            <a:extLst>
              <a:ext uri="{FF2B5EF4-FFF2-40B4-BE49-F238E27FC236}">
                <a16:creationId xmlns:a16="http://schemas.microsoft.com/office/drawing/2014/main" id="{5804BDF8-A406-F8D5-EF9D-D9AFB9916476}"/>
              </a:ext>
            </a:extLst>
          </p:cNvPr>
          <p:cNvSpPr txBox="1"/>
          <p:nvPr/>
        </p:nvSpPr>
        <p:spPr>
          <a:xfrm>
            <a:off x="1519679" y="1197792"/>
            <a:ext cx="99441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Generation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kstvak 9">
            <a:extLst>
              <a:ext uri="{FF2B5EF4-FFF2-40B4-BE49-F238E27FC236}">
                <a16:creationId xmlns:a16="http://schemas.microsoft.com/office/drawing/2014/main" id="{9EE6AC7F-8D74-DB41-450A-5C68C0A3EC64}"/>
              </a:ext>
            </a:extLst>
          </p:cNvPr>
          <p:cNvSpPr txBox="1"/>
          <p:nvPr/>
        </p:nvSpPr>
        <p:spPr>
          <a:xfrm>
            <a:off x="1521273" y="2921159"/>
            <a:ext cx="99441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Market</a:t>
            </a:r>
            <a:endParaRPr kumimoji="0" lang="nl-NL" sz="1000" b="0" i="1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vak 11">
            <a:extLst>
              <a:ext uri="{FF2B5EF4-FFF2-40B4-BE49-F238E27FC236}">
                <a16:creationId xmlns:a16="http://schemas.microsoft.com/office/drawing/2014/main" id="{84173BBF-7DE8-FE8D-142D-BB9650C2E7DD}"/>
              </a:ext>
            </a:extLst>
          </p:cNvPr>
          <p:cNvSpPr txBox="1"/>
          <p:nvPr/>
        </p:nvSpPr>
        <p:spPr>
          <a:xfrm>
            <a:off x="2287652" y="1197792"/>
            <a:ext cx="994410" cy="24622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Consumption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kstvak 12">
            <a:extLst>
              <a:ext uri="{FF2B5EF4-FFF2-40B4-BE49-F238E27FC236}">
                <a16:creationId xmlns:a16="http://schemas.microsoft.com/office/drawing/2014/main" id="{5B21C857-D1E1-16FC-7728-C9DC9228626C}"/>
              </a:ext>
            </a:extLst>
          </p:cNvPr>
          <p:cNvSpPr txBox="1"/>
          <p:nvPr/>
        </p:nvSpPr>
        <p:spPr>
          <a:xfrm>
            <a:off x="1792809" y="1878536"/>
            <a:ext cx="994410" cy="2462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1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DSO</a:t>
            </a:r>
            <a:endParaRPr kumimoji="0" lang="nl-NL" sz="1000" b="0" i="1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kstvak 13">
            <a:extLst>
              <a:ext uri="{FF2B5EF4-FFF2-40B4-BE49-F238E27FC236}">
                <a16:creationId xmlns:a16="http://schemas.microsoft.com/office/drawing/2014/main" id="{ACB6AF71-AF94-C4B7-2132-784ADF4BF19B}"/>
              </a:ext>
            </a:extLst>
          </p:cNvPr>
          <p:cNvSpPr txBox="1"/>
          <p:nvPr/>
        </p:nvSpPr>
        <p:spPr>
          <a:xfrm>
            <a:off x="2500365" y="2086523"/>
            <a:ext cx="994410" cy="86177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Cooperation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between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TSO, DSO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market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parties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intensifying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kstvak 14">
            <a:extLst>
              <a:ext uri="{FF2B5EF4-FFF2-40B4-BE49-F238E27FC236}">
                <a16:creationId xmlns:a16="http://schemas.microsoft.com/office/drawing/2014/main" id="{082E918F-9691-8619-E96F-A1326578D5C5}"/>
              </a:ext>
            </a:extLst>
          </p:cNvPr>
          <p:cNvSpPr txBox="1"/>
          <p:nvPr/>
        </p:nvSpPr>
        <p:spPr>
          <a:xfrm>
            <a:off x="2500364" y="3293084"/>
            <a:ext cx="1320521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active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players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market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kstvak 15">
            <a:extLst>
              <a:ext uri="{FF2B5EF4-FFF2-40B4-BE49-F238E27FC236}">
                <a16:creationId xmlns:a16="http://schemas.microsoft.com/office/drawing/2014/main" id="{E4FAF30A-19C0-45FE-98D4-1A317FE3679B}"/>
              </a:ext>
            </a:extLst>
          </p:cNvPr>
          <p:cNvSpPr txBox="1"/>
          <p:nvPr/>
        </p:nvSpPr>
        <p:spPr>
          <a:xfrm>
            <a:off x="2500365" y="4220035"/>
            <a:ext cx="994410" cy="55399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Greater diversity of low voltage technologies 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kstvak 16">
            <a:extLst>
              <a:ext uri="{FF2B5EF4-FFF2-40B4-BE49-F238E27FC236}">
                <a16:creationId xmlns:a16="http://schemas.microsoft.com/office/drawing/2014/main" id="{26DF06E7-BE95-6ABE-4DF1-2ACBE80A987B}"/>
              </a:ext>
            </a:extLst>
          </p:cNvPr>
          <p:cNvSpPr txBox="1"/>
          <p:nvPr/>
        </p:nvSpPr>
        <p:spPr>
          <a:xfrm>
            <a:off x="2500365" y="5433702"/>
            <a:ext cx="994410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 a result, networks are coming under more pressure 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kstvak 17">
            <a:extLst>
              <a:ext uri="{FF2B5EF4-FFF2-40B4-BE49-F238E27FC236}">
                <a16:creationId xmlns:a16="http://schemas.microsoft.com/office/drawing/2014/main" id="{592591FC-CD79-EFFE-AB93-28EEEC43FDE7}"/>
              </a:ext>
            </a:extLst>
          </p:cNvPr>
          <p:cNvSpPr txBox="1"/>
          <p:nvPr/>
        </p:nvSpPr>
        <p:spPr>
          <a:xfrm>
            <a:off x="4507295" y="5587356"/>
            <a:ext cx="994410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Managing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congestion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balancing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system  </a:t>
            </a:r>
          </a:p>
        </p:txBody>
      </p:sp>
      <p:sp>
        <p:nvSpPr>
          <p:cNvPr id="14" name="Tekstvak 18">
            <a:extLst>
              <a:ext uri="{FF2B5EF4-FFF2-40B4-BE49-F238E27FC236}">
                <a16:creationId xmlns:a16="http://schemas.microsoft.com/office/drawing/2014/main" id="{C9AE1D22-7453-275D-1A24-97D072B1A4B5}"/>
              </a:ext>
            </a:extLst>
          </p:cNvPr>
          <p:cNvSpPr txBox="1"/>
          <p:nvPr/>
        </p:nvSpPr>
        <p:spPr>
          <a:xfrm>
            <a:off x="6549852" y="5587356"/>
            <a:ext cx="994410" cy="86177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lvl="0">
              <a:defRPr/>
            </a:pP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Sector </a:t>
            </a:r>
            <a:b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coupling</a:t>
            </a:r>
            <a:r>
              <a:rPr kumimoji="0" lang="nl-NL" sz="1000" b="0" i="0" u="none" strike="noStrike" kern="1200" cap="none" spc="0" normalizeH="0" baseline="0" noProof="0" dirty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nl-NL" sz="1000" dirty="0"/>
              <a:t>-</a:t>
            </a:r>
            <a:r>
              <a:rPr lang="nl-NL" sz="1000" dirty="0">
                <a:solidFill>
                  <a:srgbClr val="FF0000"/>
                </a:solidFill>
              </a:rPr>
              <a:t> </a:t>
            </a:r>
            <a:r>
              <a:rPr lang="nl-NL" sz="1000" dirty="0" err="1"/>
              <a:t>multiplication</a:t>
            </a:r>
            <a:r>
              <a:rPr lang="nl-NL" sz="1000" dirty="0"/>
              <a:t> of </a:t>
            </a:r>
            <a:r>
              <a:rPr lang="nl-NL" sz="1000" dirty="0" err="1"/>
              <a:t>electricity</a:t>
            </a:r>
            <a:r>
              <a:rPr lang="nl-NL" sz="1000" dirty="0"/>
              <a:t> </a:t>
            </a:r>
            <a:r>
              <a:rPr lang="nl-NL" sz="1000" dirty="0" err="1"/>
              <a:t>consumption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5" name="Tekstvak 19">
            <a:extLst>
              <a:ext uri="{FF2B5EF4-FFF2-40B4-BE49-F238E27FC236}">
                <a16:creationId xmlns:a16="http://schemas.microsoft.com/office/drawing/2014/main" id="{C082C8C6-8629-E63C-8CF9-34655E3A4BFA}"/>
              </a:ext>
            </a:extLst>
          </p:cNvPr>
          <p:cNvSpPr txBox="1"/>
          <p:nvPr/>
        </p:nvSpPr>
        <p:spPr>
          <a:xfrm>
            <a:off x="5785418" y="1657253"/>
            <a:ext cx="994410" cy="24622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Aggregator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kstvak 20">
            <a:extLst>
              <a:ext uri="{FF2B5EF4-FFF2-40B4-BE49-F238E27FC236}">
                <a16:creationId xmlns:a16="http://schemas.microsoft.com/office/drawing/2014/main" id="{AE1CA8AF-2872-D9D9-2B86-22E86DC4D27A}"/>
              </a:ext>
            </a:extLst>
          </p:cNvPr>
          <p:cNvSpPr txBox="1"/>
          <p:nvPr/>
        </p:nvSpPr>
        <p:spPr>
          <a:xfrm>
            <a:off x="8572637" y="1617234"/>
            <a:ext cx="738155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Flexible </a:t>
            </a:r>
            <a:b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4B525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delivery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4B525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kstvak 21">
            <a:extLst>
              <a:ext uri="{FF2B5EF4-FFF2-40B4-BE49-F238E27FC236}">
                <a16:creationId xmlns:a16="http://schemas.microsoft.com/office/drawing/2014/main" id="{1652F3E2-F3B8-9DBC-B40D-7ECAFD74E4F7}"/>
              </a:ext>
            </a:extLst>
          </p:cNvPr>
          <p:cNvSpPr txBox="1"/>
          <p:nvPr/>
        </p:nvSpPr>
        <p:spPr>
          <a:xfrm>
            <a:off x="9502421" y="1245151"/>
            <a:ext cx="2235866" cy="101566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Grotere uitdaging om het systeem in balans te houden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02714AA-E55E-06F0-871D-E05E29D50443}"/>
              </a:ext>
            </a:extLst>
          </p:cNvPr>
          <p:cNvSpPr/>
          <p:nvPr/>
        </p:nvSpPr>
        <p:spPr>
          <a:xfrm rot="21050201">
            <a:off x="7338399" y="4536414"/>
            <a:ext cx="4477135" cy="17761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</p:spTree>
    <p:extLst>
      <p:ext uri="{BB962C8B-B14F-4D97-AF65-F5344CB8AC3E}">
        <p14:creationId xmlns:p14="http://schemas.microsoft.com/office/powerpoint/2010/main" val="9311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3493-2A78-ED54-ED6D-38D97CF7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Day-ahead prijzen volatieler dan voor 2021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B18F3-2A7D-9EC4-A122-EB37F2958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 t="6100"/>
          <a:stretch/>
        </p:blipFill>
        <p:spPr>
          <a:xfrm>
            <a:off x="785368" y="1538514"/>
            <a:ext cx="10779448" cy="47422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FBA0CA-873B-6C8E-FAFA-042BA865CA8C}"/>
              </a:ext>
            </a:extLst>
          </p:cNvPr>
          <p:cNvSpPr txBox="1"/>
          <p:nvPr/>
        </p:nvSpPr>
        <p:spPr>
          <a:xfrm>
            <a:off x="785368" y="1196272"/>
            <a:ext cx="28426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500" dirty="0">
                <a:solidFill>
                  <a:schemeClr val="accent5"/>
                </a:solidFill>
              </a:rPr>
              <a:t>DA prijs (€/MWh)</a:t>
            </a:r>
          </a:p>
        </p:txBody>
      </p:sp>
    </p:spTree>
    <p:extLst>
      <p:ext uri="{BB962C8B-B14F-4D97-AF65-F5344CB8AC3E}">
        <p14:creationId xmlns:p14="http://schemas.microsoft.com/office/powerpoint/2010/main" val="27587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9B6A-B5E9-3CC5-6530-95E4F2F8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7992000" cy="886397"/>
          </a:xfrm>
        </p:spPr>
        <p:txBody>
          <a:bodyPr/>
          <a:lstStyle/>
          <a:p>
            <a:r>
              <a:rPr lang="nl-NL" dirty="0"/>
              <a:t>Ook prijzen balanceervermorgen hoger dan voorheen</a:t>
            </a:r>
            <a:endParaRPr lang="en-US" dirty="0"/>
          </a:p>
        </p:txBody>
      </p:sp>
      <p:pic>
        <p:nvPicPr>
          <p:cNvPr id="5" name="Grafiek 2">
            <a:extLst>
              <a:ext uri="{FF2B5EF4-FFF2-40B4-BE49-F238E27FC236}">
                <a16:creationId xmlns:a16="http://schemas.microsoft.com/office/drawing/2014/main" id="{6852925B-8CE3-94EB-74DD-93F7C595A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51764"/>
            <a:ext cx="7798604" cy="509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7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D612A-FCFF-0032-7CBE-FD4C5268D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8" b="12191"/>
          <a:stretch/>
        </p:blipFill>
        <p:spPr>
          <a:xfrm>
            <a:off x="0" y="-597023"/>
            <a:ext cx="12279086" cy="7455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717DF2-8B3F-B3F4-37EE-348559D9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0" y="5431650"/>
            <a:ext cx="8640000" cy="44319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TenneT Industrial ValueFlex Tool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90B10-943A-3D2C-F650-B60EFE7E1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515" y="1070581"/>
            <a:ext cx="4082747" cy="14334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477D6CB-AAAA-92AA-A906-ED110A8F518D}"/>
              </a:ext>
            </a:extLst>
          </p:cNvPr>
          <p:cNvSpPr/>
          <p:nvPr/>
        </p:nvSpPr>
        <p:spPr>
          <a:xfrm>
            <a:off x="2539905" y="1138541"/>
            <a:ext cx="1969069" cy="129749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F85A52-6E67-885C-EBD6-6371F5FE8769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-597023"/>
            <a:ext cx="4624303" cy="1595797"/>
            <a:chOff x="6710264" y="1825625"/>
            <a:chExt cx="4624303" cy="15957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1B1076-01C8-4BE7-26F1-B311BEFB7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4686" b="14791"/>
            <a:stretch/>
          </p:blipFill>
          <p:spPr>
            <a:xfrm>
              <a:off x="8677468" y="1825625"/>
              <a:ext cx="2657099" cy="15957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DDABF6-F52D-4D49-B15E-33ABD86E2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1258" b="14791"/>
            <a:stretch/>
          </p:blipFill>
          <p:spPr>
            <a:xfrm>
              <a:off x="6710264" y="1825625"/>
              <a:ext cx="1967204" cy="1595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8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CBC5-B598-B486-53D1-3939FE0F6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512424" cy="886397"/>
          </a:xfrm>
        </p:spPr>
        <p:txBody>
          <a:bodyPr/>
          <a:lstStyle/>
          <a:p>
            <a:r>
              <a:rPr lang="nl-NL" dirty="0"/>
              <a:t>Activiteiten met blijvend positieve impact op het 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88901-EFE7-0F0F-463E-4BE59C67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95"/>
          <a:stretch/>
        </p:blipFill>
        <p:spPr>
          <a:xfrm>
            <a:off x="4034204" y="2939094"/>
            <a:ext cx="4762489" cy="1291684"/>
          </a:xfrm>
          <a:prstGeom prst="rect">
            <a:avLst/>
          </a:prstGeom>
        </p:spPr>
      </p:pic>
      <p:pic>
        <p:nvPicPr>
          <p:cNvPr id="4" name="Picture 4" descr="Accu opslag thuis">
            <a:extLst>
              <a:ext uri="{FF2B5EF4-FFF2-40B4-BE49-F238E27FC236}">
                <a16:creationId xmlns:a16="http://schemas.microsoft.com/office/drawing/2014/main" id="{EF73CF29-C7CB-670E-711D-60AE7308D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5428"/>
          <a:stretch/>
        </p:blipFill>
        <p:spPr bwMode="auto">
          <a:xfrm>
            <a:off x="8610674" y="1937041"/>
            <a:ext cx="3357138" cy="20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45E91A-7502-5043-C4BA-5F010882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9" y="1937040"/>
            <a:ext cx="3517059" cy="200410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4F29F4-6B42-A585-9F85-76FE57F57DF4}"/>
              </a:ext>
            </a:extLst>
          </p:cNvPr>
          <p:cNvSpPr txBox="1"/>
          <p:nvPr/>
        </p:nvSpPr>
        <p:spPr>
          <a:xfrm>
            <a:off x="839788" y="4311310"/>
            <a:ext cx="3722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000" b="1" dirty="0">
                <a:solidFill>
                  <a:schemeClr val="accent5"/>
                </a:solidFill>
              </a:rPr>
              <a:t>Neem af bij zon en wind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accent5"/>
                </a:solidFill>
              </a:rPr>
              <a:t>(dynamische contracten)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5902A-D798-E4D1-737B-7FE38358BEA4}"/>
              </a:ext>
            </a:extLst>
          </p:cNvPr>
          <p:cNvSpPr txBox="1"/>
          <p:nvPr/>
        </p:nvSpPr>
        <p:spPr>
          <a:xfrm>
            <a:off x="4878321" y="4311310"/>
            <a:ext cx="312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000" b="1" dirty="0">
                <a:solidFill>
                  <a:schemeClr val="accent5"/>
                </a:solidFill>
              </a:rPr>
              <a:t>Vlak opwekprofielen af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accent5"/>
                </a:solidFill>
              </a:rPr>
              <a:t>(afregelen / overplanting)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8BD7-4A75-68CC-E906-CA84390EF8B6}"/>
              </a:ext>
            </a:extLst>
          </p:cNvPr>
          <p:cNvSpPr txBox="1"/>
          <p:nvPr/>
        </p:nvSpPr>
        <p:spPr>
          <a:xfrm>
            <a:off x="8610675" y="4311310"/>
            <a:ext cx="358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000" b="1" dirty="0">
                <a:solidFill>
                  <a:schemeClr val="accent5"/>
                </a:solidFill>
              </a:rPr>
              <a:t>Optimaliseer achter meter</a:t>
            </a:r>
          </a:p>
          <a:p>
            <a:pPr marL="0" indent="0">
              <a:buNone/>
            </a:pPr>
            <a:r>
              <a:rPr lang="nl-NL" sz="2000" dirty="0">
                <a:solidFill>
                  <a:schemeClr val="accent5"/>
                </a:solidFill>
              </a:rPr>
              <a:t>(groepsaansluitingen)</a:t>
            </a:r>
          </a:p>
        </p:txBody>
      </p:sp>
    </p:spTree>
    <p:extLst>
      <p:ext uri="{BB962C8B-B14F-4D97-AF65-F5344CB8AC3E}">
        <p14:creationId xmlns:p14="http://schemas.microsoft.com/office/powerpoint/2010/main" val="67640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86CB-6E7F-17B6-99A9-A81685E5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Energiehubs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416B6C-3970-AC40-4A82-35B03BC4A87F}"/>
              </a:ext>
            </a:extLst>
          </p:cNvPr>
          <p:cNvGrpSpPr/>
          <p:nvPr/>
        </p:nvGrpSpPr>
        <p:grpSpPr>
          <a:xfrm>
            <a:off x="5195229" y="3331761"/>
            <a:ext cx="6810982" cy="3503150"/>
            <a:chOff x="5195229" y="3331761"/>
            <a:chExt cx="6810982" cy="35031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EE648C-CBB9-6D85-D8E1-51D447011A75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5229" y="4154774"/>
              <a:ext cx="6810982" cy="26801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9D213C-D410-942A-5999-14E8E872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5451" y="3331761"/>
              <a:ext cx="2555519" cy="9477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403EFC9-3AED-7D76-B8A4-2727379BF969}"/>
              </a:ext>
            </a:extLst>
          </p:cNvPr>
          <p:cNvGrpSpPr/>
          <p:nvPr/>
        </p:nvGrpSpPr>
        <p:grpSpPr>
          <a:xfrm>
            <a:off x="0" y="2840882"/>
            <a:ext cx="4516787" cy="4017118"/>
            <a:chOff x="7421108" y="2840882"/>
            <a:chExt cx="4516787" cy="40171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134BE2-EDEE-C208-150D-034D98E0E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1108" y="2993406"/>
              <a:ext cx="4516787" cy="38645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8794FA-67CB-8A23-C771-036CA9C43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0444" y="2840882"/>
              <a:ext cx="1000125" cy="120967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D3C1A1-125E-9736-AC4C-70FF1A6FBC55}"/>
              </a:ext>
            </a:extLst>
          </p:cNvPr>
          <p:cNvGrpSpPr/>
          <p:nvPr/>
        </p:nvGrpSpPr>
        <p:grpSpPr>
          <a:xfrm>
            <a:off x="7421109" y="0"/>
            <a:ext cx="4770891" cy="2873721"/>
            <a:chOff x="3988404" y="964318"/>
            <a:chExt cx="4770891" cy="2873721"/>
          </a:xfrm>
        </p:grpSpPr>
        <p:pic>
          <p:nvPicPr>
            <p:cNvPr id="10" name="Picture 4" descr="Schoonschip: Europa's meest duurzame drijvende wijk - Nieuw Amsterdams  Klimaat">
              <a:extLst>
                <a:ext uri="{FF2B5EF4-FFF2-40B4-BE49-F238E27FC236}">
                  <a16:creationId xmlns:a16="http://schemas.microsoft.com/office/drawing/2014/main" id="{F5352C6B-4DFF-06B2-473F-1D59335EC6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9"/>
            <a:stretch/>
          </p:blipFill>
          <p:spPr bwMode="auto">
            <a:xfrm>
              <a:off x="3988404" y="964318"/>
              <a:ext cx="4770891" cy="28737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Schoonschip – Amsterdam">
              <a:extLst>
                <a:ext uri="{FF2B5EF4-FFF2-40B4-BE49-F238E27FC236}">
                  <a16:creationId xmlns:a16="http://schemas.microsoft.com/office/drawing/2014/main" id="{FE4188E9-098A-F047-AEF3-0F98FAE6D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81" y="2876059"/>
              <a:ext cx="1466947" cy="86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SADC • Schiphol Area Development Company">
            <a:extLst>
              <a:ext uri="{FF2B5EF4-FFF2-40B4-BE49-F238E27FC236}">
                <a16:creationId xmlns:a16="http://schemas.microsoft.com/office/drawing/2014/main" id="{0FB5452F-D7ED-B4A4-2918-FE34FA48E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8" y="1660272"/>
            <a:ext cx="1882175" cy="69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75ACA0-2831-21F3-74C9-4D0D800159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3253" y="1728357"/>
            <a:ext cx="4741629" cy="10701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00662-C825-84CF-46D5-8B7B30A317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4598" y="2448364"/>
            <a:ext cx="3581400" cy="9810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9C19179-7D6C-6801-F2BA-DF2EBB133CC3}"/>
              </a:ext>
            </a:extLst>
          </p:cNvPr>
          <p:cNvGrpSpPr/>
          <p:nvPr/>
        </p:nvGrpSpPr>
        <p:grpSpPr>
          <a:xfrm>
            <a:off x="8944492" y="146897"/>
            <a:ext cx="2971800" cy="1664007"/>
            <a:chOff x="8944492" y="146897"/>
            <a:chExt cx="2971800" cy="166400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55252BA-CF39-BE4E-E754-17723A06C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44492" y="172604"/>
              <a:ext cx="2971800" cy="1638300"/>
            </a:xfrm>
            <a:prstGeom prst="rect">
              <a:avLst/>
            </a:prstGeom>
          </p:spPr>
        </p:pic>
        <p:pic>
          <p:nvPicPr>
            <p:cNvPr id="17" name="Picture 18" descr="Sterk op Stroom">
              <a:extLst>
                <a:ext uri="{FF2B5EF4-FFF2-40B4-BE49-F238E27FC236}">
                  <a16:creationId xmlns:a16="http://schemas.microsoft.com/office/drawing/2014/main" id="{47DA7F49-FB26-6824-FAE6-21C53B3D3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733" y="146897"/>
              <a:ext cx="1314450" cy="105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07B36B8-3A99-EDD8-58B4-82BDF1F25763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Soorten en maten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94E0-21E1-3972-7DBE-0EBB3BF64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Betere benutting netcapaciteit door groepsaansluitingen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F4EB24-682D-D95E-B08E-06272F4C8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789" y="2067559"/>
            <a:ext cx="3349362" cy="42132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AA84723-B8C3-7313-E254-3914BBABC630}"/>
              </a:ext>
            </a:extLst>
          </p:cNvPr>
          <p:cNvGrpSpPr/>
          <p:nvPr/>
        </p:nvGrpSpPr>
        <p:grpSpPr>
          <a:xfrm>
            <a:off x="4375862" y="2532790"/>
            <a:ext cx="4902609" cy="2475100"/>
            <a:chOff x="5469556" y="2043112"/>
            <a:chExt cx="5406991" cy="27717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5DFBB7-D373-5DD4-29A3-07B792FDE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556" y="2043112"/>
              <a:ext cx="5334000" cy="27717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29B47C-DB48-A006-5001-1FCE4CE55D61}"/>
                </a:ext>
              </a:extLst>
            </p:cNvPr>
            <p:cNvSpPr/>
            <p:nvPr/>
          </p:nvSpPr>
          <p:spPr>
            <a:xfrm>
              <a:off x="10472286" y="3657600"/>
              <a:ext cx="404261" cy="808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27263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E282A-761F-48E7-4350-FAD87FA1B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" t="324" r="208" b="7494"/>
          <a:stretch/>
        </p:blipFill>
        <p:spPr>
          <a:xfrm>
            <a:off x="5839370" y="0"/>
            <a:ext cx="635263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04C846-6BFA-8068-0F38-816EA5B1D01A}"/>
              </a:ext>
            </a:extLst>
          </p:cNvPr>
          <p:cNvSpPr txBox="1">
            <a:spLocks/>
          </p:cNvSpPr>
          <p:nvPr/>
        </p:nvSpPr>
        <p:spPr>
          <a:xfrm>
            <a:off x="6323767" y="761916"/>
            <a:ext cx="4371033" cy="954493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3800 bedrijventerreinen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3A12A8-671A-2DD5-5524-1957087E6C7A}"/>
              </a:ext>
            </a:extLst>
          </p:cNvPr>
          <p:cNvGrpSpPr/>
          <p:nvPr/>
        </p:nvGrpSpPr>
        <p:grpSpPr>
          <a:xfrm>
            <a:off x="0" y="0"/>
            <a:ext cx="5868235" cy="6858000"/>
            <a:chOff x="301448" y="0"/>
            <a:chExt cx="5566787" cy="633597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EE904F-2B53-F1A0-3DE9-BDE40CA2D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676" b="7612"/>
            <a:stretch/>
          </p:blipFill>
          <p:spPr>
            <a:xfrm>
              <a:off x="301448" y="0"/>
              <a:ext cx="5566787" cy="633597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12A8F5-660F-D75E-C226-9575137C96EA}"/>
                </a:ext>
              </a:extLst>
            </p:cNvPr>
            <p:cNvSpPr txBox="1"/>
            <p:nvPr/>
          </p:nvSpPr>
          <p:spPr>
            <a:xfrm>
              <a:off x="551135" y="1144838"/>
              <a:ext cx="1748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accent5"/>
                  </a:solidFill>
                </a:rPr>
                <a:t>Cluster 6</a:t>
              </a:r>
              <a:endParaRPr lang="nl-NL" sz="2800" b="1" dirty="0" err="1">
                <a:solidFill>
                  <a:schemeClr val="accent5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FADB3B-639E-EBC6-B737-0F3F997B328E}"/>
              </a:ext>
            </a:extLst>
          </p:cNvPr>
          <p:cNvSpPr txBox="1"/>
          <p:nvPr/>
        </p:nvSpPr>
        <p:spPr>
          <a:xfrm>
            <a:off x="331595" y="6436548"/>
            <a:ext cx="307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400"/>
              <a:t>(Water &amp; Energy Solutions, 2022)</a:t>
            </a:r>
            <a:endParaRPr lang="nl-NL" sz="1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B2E70-2BA1-C2DC-315F-2084968F3457}"/>
              </a:ext>
            </a:extLst>
          </p:cNvPr>
          <p:cNvSpPr txBox="1"/>
          <p:nvPr/>
        </p:nvSpPr>
        <p:spPr>
          <a:xfrm>
            <a:off x="671804" y="3228392"/>
            <a:ext cx="11150082" cy="58477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nl-NL" sz="3200" b="1" dirty="0" err="1">
                <a:solidFill>
                  <a:schemeClr val="bg1"/>
                </a:solidFill>
              </a:rPr>
              <a:t>Behoefte</a:t>
            </a:r>
            <a:r>
              <a:rPr lang="nl-NL" sz="3200" b="1" dirty="0">
                <a:solidFill>
                  <a:schemeClr val="bg1"/>
                </a:solidFill>
              </a:rPr>
              <a:t> </a:t>
            </a:r>
            <a:r>
              <a:rPr lang="nl-NL" sz="3200" b="1" dirty="0" err="1">
                <a:solidFill>
                  <a:schemeClr val="bg1"/>
                </a:solidFill>
              </a:rPr>
              <a:t>aan</a:t>
            </a:r>
            <a:r>
              <a:rPr lang="nl-NL" sz="3200" b="1" dirty="0">
                <a:solidFill>
                  <a:schemeClr val="bg1"/>
                </a:solidFill>
              </a:rPr>
              <a:t> </a:t>
            </a:r>
            <a:r>
              <a:rPr lang="nl-NL" sz="3200" b="1" dirty="0" err="1">
                <a:solidFill>
                  <a:schemeClr val="bg2"/>
                </a:solidFill>
              </a:rPr>
              <a:t>regionale</a:t>
            </a:r>
            <a:r>
              <a:rPr lang="nl-NL" sz="3200" b="1" dirty="0">
                <a:solidFill>
                  <a:schemeClr val="bg2"/>
                </a:solidFill>
              </a:rPr>
              <a:t>, </a:t>
            </a:r>
            <a:r>
              <a:rPr lang="nl-NL" sz="3200" b="1" dirty="0" err="1">
                <a:solidFill>
                  <a:schemeClr val="bg2"/>
                </a:solidFill>
              </a:rPr>
              <a:t>integrale</a:t>
            </a:r>
            <a:r>
              <a:rPr lang="nl-NL" sz="3200" b="1" dirty="0">
                <a:solidFill>
                  <a:schemeClr val="bg2"/>
                </a:solidFill>
              </a:rPr>
              <a:t> </a:t>
            </a:r>
            <a:r>
              <a:rPr lang="nl-NL" sz="3200" b="1" dirty="0" err="1">
                <a:solidFill>
                  <a:schemeClr val="bg1"/>
                </a:solidFill>
              </a:rPr>
              <a:t>aanpak</a:t>
            </a:r>
            <a:r>
              <a:rPr lang="nl-NL" sz="3200" b="1" dirty="0">
                <a:solidFill>
                  <a:schemeClr val="bg1"/>
                </a:solidFill>
              </a:rPr>
              <a:t> </a:t>
            </a:r>
            <a:r>
              <a:rPr lang="nl-NL" sz="3200" b="1" dirty="0" err="1">
                <a:solidFill>
                  <a:schemeClr val="bg1"/>
                </a:solidFill>
              </a:rPr>
              <a:t>netuitbreiding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87161813-7FB5-F2C0-FF1D-DE8B1F4BBD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3600" y="6379200"/>
            <a:ext cx="514800" cy="365125"/>
          </a:xfrm>
        </p:spPr>
        <p:txBody>
          <a:bodyPr/>
          <a:lstStyle/>
          <a:p>
            <a:fld id="{12E7EA47-C16F-484F-9C0D-C4523DDA169C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4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DFA1-70C1-310A-00BE-52B608D5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Tot slot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6BF587-70EF-075B-B879-A251BC4702C8}"/>
              </a:ext>
            </a:extLst>
          </p:cNvPr>
          <p:cNvSpPr txBox="1"/>
          <p:nvPr/>
        </p:nvSpPr>
        <p:spPr>
          <a:xfrm>
            <a:off x="959222" y="1640541"/>
            <a:ext cx="9179859" cy="34317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Zonder netcongestie moet flexibiliteit tot 2050 groeien tot factor 5.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Huidige piekbelasting is kans om flexpotentieel te ontsluiten.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Gebiedsaanpak helpt bij benutten flexkansen en prios netverzwaring.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Verken mogelijkheden (individueel / collectief), juist in congestiegebied.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bg1"/>
                </a:solidFill>
              </a:rPr>
              <a:t>Leg contact met Congestion Service Provider (je leverancier).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endParaRPr lang="nl-NL" sz="2800" b="1" spc="300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DF1F2DA-4800-B05D-CE20-9C9EFD465B87}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>
          <a:blip r:embed="rId3"/>
          <a:srcRect l="104" r="1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EE0B48-985B-1907-B7D1-9BB3A2388BF4}"/>
              </a:ext>
            </a:extLst>
          </p:cNvPr>
          <p:cNvSpPr txBox="1"/>
          <p:nvPr/>
        </p:nvSpPr>
        <p:spPr>
          <a:xfrm>
            <a:off x="340659" y="2285110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nl-NL" sz="2500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heleen.groenenberg@tennet.eu</a:t>
            </a:r>
            <a:endParaRPr lang="nl-NL" sz="2500" spc="3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2A52-895D-3F76-963A-7C4F4174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Aandeel hernieuwbaar in stroomopwek groeit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1A421-E485-8121-50CB-45E3838CF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" t="6005" b="8166"/>
          <a:stretch/>
        </p:blipFill>
        <p:spPr>
          <a:xfrm>
            <a:off x="839788" y="1344437"/>
            <a:ext cx="6412941" cy="51272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3A04B64-0A37-526F-8FC9-68A3C8D9FF2E}"/>
              </a:ext>
            </a:extLst>
          </p:cNvPr>
          <p:cNvSpPr/>
          <p:nvPr/>
        </p:nvSpPr>
        <p:spPr>
          <a:xfrm>
            <a:off x="3423427" y="1634184"/>
            <a:ext cx="635267" cy="154444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C4C5A9-98B9-05F0-320F-074E5FC4D3D6}"/>
              </a:ext>
            </a:extLst>
          </p:cNvPr>
          <p:cNvSpPr/>
          <p:nvPr/>
        </p:nvSpPr>
        <p:spPr>
          <a:xfrm>
            <a:off x="1477787" y="1583384"/>
            <a:ext cx="635267" cy="139712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CBC5FB-A52E-3E24-A588-3EC0C5103D35}"/>
              </a:ext>
            </a:extLst>
          </p:cNvPr>
          <p:cNvSpPr/>
          <p:nvPr/>
        </p:nvSpPr>
        <p:spPr>
          <a:xfrm>
            <a:off x="5328427" y="3317127"/>
            <a:ext cx="635267" cy="139712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</p:spTree>
    <p:extLst>
      <p:ext uri="{BB962C8B-B14F-4D97-AF65-F5344CB8AC3E}">
        <p14:creationId xmlns:p14="http://schemas.microsoft.com/office/powerpoint/2010/main" val="1753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5BEEC-5B0B-1628-2085-89E93675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Steeds vaker negatieve stroomprijzen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C5A986-FA74-2AA9-2E91-E13165B1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2093000"/>
            <a:ext cx="10446266" cy="3924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F29C70-7B08-D135-F196-6CC5F5DBEE28}"/>
              </a:ext>
            </a:extLst>
          </p:cNvPr>
          <p:cNvSpPr txBox="1"/>
          <p:nvPr/>
        </p:nvSpPr>
        <p:spPr>
          <a:xfrm>
            <a:off x="905946" y="1723668"/>
            <a:ext cx="281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uren met negatieve prijs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D28FB-AD19-F9CB-5307-355E25839BC2}"/>
              </a:ext>
            </a:extLst>
          </p:cNvPr>
          <p:cNvSpPr txBox="1"/>
          <p:nvPr/>
        </p:nvSpPr>
        <p:spPr>
          <a:xfrm>
            <a:off x="1530076" y="5208664"/>
            <a:ext cx="191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uur van de dag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96331-11D9-03C0-6B1E-3E8A790D4B2D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Dit jaar al 38 keer negatieve prijs om 15 uur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A9B7-67A0-D04D-FE2F-AD9298C2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Steeds vaker negatieve stroomprijzen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549D2-DA07-60E9-E6C5-7A4BDC54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05" y="1830986"/>
            <a:ext cx="9808370" cy="4882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5D8DF-C991-7D73-D6B6-282255235D86}"/>
              </a:ext>
            </a:extLst>
          </p:cNvPr>
          <p:cNvSpPr txBox="1"/>
          <p:nvPr/>
        </p:nvSpPr>
        <p:spPr>
          <a:xfrm>
            <a:off x="1376642" y="2462745"/>
            <a:ext cx="441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28 mei 2023</a:t>
            </a:r>
          </a:p>
          <a:p>
            <a:pPr algn="l"/>
            <a:r>
              <a:rPr lang="nl-NL" dirty="0">
                <a:solidFill>
                  <a:schemeClr val="accent5"/>
                </a:solidFill>
              </a:rPr>
              <a:t>Prijs EPEX - 400 €/MWh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D60A3-DF51-1F58-7BB4-ABDF52B84F96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Records sneuvelen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E9B2-073E-67E7-FCFB-4FB4326A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9249724" cy="886397"/>
          </a:xfrm>
        </p:spPr>
        <p:txBody>
          <a:bodyPr/>
          <a:lstStyle/>
          <a:p>
            <a:r>
              <a:rPr lang="nl-NL" dirty="0"/>
              <a:t>Zet variabele opwek in als regelbaar vermogen</a:t>
            </a:r>
            <a:endParaRPr lang="en-US" dirty="0"/>
          </a:p>
        </p:txBody>
      </p:sp>
      <p:pic>
        <p:nvPicPr>
          <p:cNvPr id="3" name="Afbeelding 1">
            <a:extLst>
              <a:ext uri="{FF2B5EF4-FFF2-40B4-BE49-F238E27FC236}">
                <a16:creationId xmlns:a16="http://schemas.microsoft.com/office/drawing/2014/main" id="{90944BB3-ED81-C097-CE08-340C42E20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48"/>
          <a:stretch/>
        </p:blipFill>
        <p:spPr>
          <a:xfrm>
            <a:off x="1347596" y="1470258"/>
            <a:ext cx="8162099" cy="464651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D863EF-7B66-E03A-6F18-DFA4F51AC6D6}"/>
              </a:ext>
            </a:extLst>
          </p:cNvPr>
          <p:cNvSpPr txBox="1"/>
          <p:nvPr/>
        </p:nvSpPr>
        <p:spPr>
          <a:xfrm>
            <a:off x="10089512" y="1470258"/>
            <a:ext cx="150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accent5"/>
                </a:solidFill>
              </a:rPr>
              <a:t>28 mei 2023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4C3C895-5441-7C87-25A4-E9350CE84EE1}"/>
              </a:ext>
            </a:extLst>
          </p:cNvPr>
          <p:cNvSpPr/>
          <p:nvPr/>
        </p:nvSpPr>
        <p:spPr>
          <a:xfrm>
            <a:off x="2682305" y="2319688"/>
            <a:ext cx="875899" cy="146063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E3CDB-F35E-AE27-EB28-3F063D7133AB}"/>
              </a:ext>
            </a:extLst>
          </p:cNvPr>
          <p:cNvSpPr txBox="1"/>
          <p:nvPr/>
        </p:nvSpPr>
        <p:spPr>
          <a:xfrm>
            <a:off x="177099" y="4134045"/>
            <a:ext cx="155888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l"/>
            <a:r>
              <a:rPr lang="nl-NL"/>
              <a:t>saldering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D8F6B-4F3A-8756-A07B-2906F45D563A}"/>
              </a:ext>
            </a:extLst>
          </p:cNvPr>
          <p:cNvSpPr txBox="1"/>
          <p:nvPr/>
        </p:nvSpPr>
        <p:spPr>
          <a:xfrm>
            <a:off x="200815" y="4944576"/>
            <a:ext cx="1535170" cy="369332"/>
          </a:xfrm>
          <a:prstGeom prst="rect">
            <a:avLst/>
          </a:prstGeom>
          <a:solidFill>
            <a:srgbClr val="A5A5A5"/>
          </a:solidFill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bg1"/>
                </a:solidFill>
              </a:rPr>
              <a:t>must-run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98AEC-FE00-9294-6928-3649FE8BDB90}"/>
              </a:ext>
            </a:extLst>
          </p:cNvPr>
          <p:cNvSpPr/>
          <p:nvPr/>
        </p:nvSpPr>
        <p:spPr>
          <a:xfrm>
            <a:off x="2699946" y="4851131"/>
            <a:ext cx="875899" cy="48701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54FA81-23AF-6411-2CC1-B4C083F13361}"/>
              </a:ext>
            </a:extLst>
          </p:cNvPr>
          <p:cNvSpPr/>
          <p:nvPr/>
        </p:nvSpPr>
        <p:spPr>
          <a:xfrm>
            <a:off x="2677551" y="3932722"/>
            <a:ext cx="875899" cy="80611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B32B0-802A-6942-D6A5-2D16F0C85F31}"/>
              </a:ext>
            </a:extLst>
          </p:cNvPr>
          <p:cNvSpPr txBox="1"/>
          <p:nvPr/>
        </p:nvSpPr>
        <p:spPr>
          <a:xfrm>
            <a:off x="200815" y="2692419"/>
            <a:ext cx="1558886" cy="369332"/>
          </a:xfrm>
          <a:prstGeom prst="rect">
            <a:avLst/>
          </a:prstGeom>
          <a:pattFill prst="pct5">
            <a:fgClr>
              <a:srgbClr val="4472C4"/>
            </a:fgClr>
            <a:bgClr>
              <a:srgbClr val="FCE903"/>
            </a:bgClr>
          </a:pattFill>
        </p:spPr>
        <p:txBody>
          <a:bodyPr wrap="square" rtlCol="0">
            <a:spAutoFit/>
          </a:bodyPr>
          <a:lstStyle/>
          <a:p>
            <a:pPr algn="l"/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starre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PPAs</a:t>
            </a:r>
            <a:endParaRPr lang="nl-NL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E3E9A-A242-626B-C131-E2954C55964D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Om meer hernieuwbaar in te passen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95BA-800D-1040-7277-7DE18EA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Zon-PV is afregelbaar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C3529-3F99-BD87-0122-7AC241677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1" y="2716276"/>
            <a:ext cx="9062471" cy="3655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DE4382-D3DB-1628-DD93-A7BBCE706A45}"/>
              </a:ext>
            </a:extLst>
          </p:cNvPr>
          <p:cNvSpPr txBox="1"/>
          <p:nvPr/>
        </p:nvSpPr>
        <p:spPr>
          <a:xfrm>
            <a:off x="839788" y="2254611"/>
            <a:ext cx="712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dirty="0">
                <a:solidFill>
                  <a:schemeClr val="accent5"/>
                </a:solidFill>
              </a:rPr>
              <a:t>DA-prijzen &amp; invoeding zon-PV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BCA7E-6E23-EB4C-9B45-0B25A468198A}"/>
              </a:ext>
            </a:extLst>
          </p:cNvPr>
          <p:cNvSpPr txBox="1"/>
          <p:nvPr/>
        </p:nvSpPr>
        <p:spPr>
          <a:xfrm>
            <a:off x="9564242" y="5739351"/>
            <a:ext cx="3272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</a:rPr>
              <a:t>Bij TenneT</a:t>
            </a:r>
          </a:p>
          <a:p>
            <a:r>
              <a:rPr lang="nl-NL" dirty="0">
                <a:solidFill>
                  <a:schemeClr val="accent5"/>
                </a:solidFill>
              </a:rPr>
              <a:t>250 MW zon-PV</a:t>
            </a:r>
          </a:p>
          <a:p>
            <a:pPr algn="l"/>
            <a:endParaRPr lang="nl-NL" dirty="0" err="1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B8D75-87E8-DA40-80F0-C588C34915B3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En reageert op marktprijzen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9FA5E-C365-30ED-A6D6-FCCA5543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Wind is afregelbaar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6BA1D-AC4F-C10C-C909-2FA8EC69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3" y="2958844"/>
            <a:ext cx="8600910" cy="2964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37530D-6DFF-7339-7C91-00589E6E88EB}"/>
              </a:ext>
            </a:extLst>
          </p:cNvPr>
          <p:cNvSpPr txBox="1"/>
          <p:nvPr/>
        </p:nvSpPr>
        <p:spPr>
          <a:xfrm>
            <a:off x="839789" y="2420649"/>
            <a:ext cx="7122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dirty="0">
                <a:solidFill>
                  <a:schemeClr val="accent5"/>
                </a:solidFill>
              </a:rPr>
              <a:t>DA-prijzen &amp; </a:t>
            </a:r>
            <a:r>
              <a:rPr lang="nl-NL" sz="2400" dirty="0" err="1">
                <a:solidFill>
                  <a:schemeClr val="accent5"/>
                </a:solidFill>
              </a:rPr>
              <a:t>invoeding</a:t>
            </a:r>
            <a:r>
              <a:rPr lang="nl-NL" sz="2400" dirty="0">
                <a:solidFill>
                  <a:schemeClr val="accent5"/>
                </a:solidFill>
              </a:rPr>
              <a:t> wind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CC817-D493-8A68-C0A9-DF47FF8E62D3}"/>
              </a:ext>
            </a:extLst>
          </p:cNvPr>
          <p:cNvSpPr txBox="1"/>
          <p:nvPr/>
        </p:nvSpPr>
        <p:spPr>
          <a:xfrm>
            <a:off x="9240393" y="5530012"/>
            <a:ext cx="3272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5"/>
                </a:solidFill>
              </a:rPr>
              <a:t>bij TenneT</a:t>
            </a:r>
          </a:p>
          <a:p>
            <a:r>
              <a:rPr lang="nl-NL" dirty="0">
                <a:solidFill>
                  <a:schemeClr val="accent5"/>
                </a:solidFill>
              </a:rPr>
              <a:t>100% wind op zee</a:t>
            </a:r>
          </a:p>
          <a:p>
            <a:r>
              <a:rPr lang="nl-NL" dirty="0">
                <a:solidFill>
                  <a:schemeClr val="accent5"/>
                </a:solidFill>
              </a:rPr>
              <a:t>15-20% wind op land</a:t>
            </a:r>
          </a:p>
          <a:p>
            <a:pPr algn="l"/>
            <a:endParaRPr lang="nl-NL" dirty="0" err="1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58F72-26CB-84B7-200F-FF06B8FB1495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En reageert op marktprijzen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1AB1DE-B848-4093-4538-094BDB7A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nl-NL" dirty="0"/>
              <a:t>Ook particuliere vraag reageert op marktprijzen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95398-46DB-28C0-18EE-64B75FC44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4" r="1173"/>
          <a:stretch/>
        </p:blipFill>
        <p:spPr>
          <a:xfrm>
            <a:off x="839789" y="1760278"/>
            <a:ext cx="8362500" cy="460706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83776-F5B4-E73E-9237-FAA985BDAF45}"/>
              </a:ext>
            </a:extLst>
          </p:cNvPr>
          <p:cNvSpPr txBox="1"/>
          <p:nvPr/>
        </p:nvSpPr>
        <p:spPr>
          <a:xfrm>
            <a:off x="839788" y="1084739"/>
            <a:ext cx="836952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2000" b="1" dirty="0">
                <a:solidFill>
                  <a:schemeClr val="bg2"/>
                </a:solidFill>
              </a:rPr>
              <a:t>Bij dynamische contracten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E0348B-9385-A7DC-E5EF-C985C3CEF0E6}"/>
              </a:ext>
            </a:extLst>
          </p:cNvPr>
          <p:cNvSpPr txBox="1"/>
          <p:nvPr/>
        </p:nvSpPr>
        <p:spPr>
          <a:xfrm>
            <a:off x="8730651" y="1422508"/>
            <a:ext cx="943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accent5"/>
                </a:solidFill>
              </a:rPr>
              <a:t>€/kWh</a:t>
            </a:r>
          </a:p>
        </p:txBody>
      </p:sp>
    </p:spTree>
    <p:extLst>
      <p:ext uri="{BB962C8B-B14F-4D97-AF65-F5344CB8AC3E}">
        <p14:creationId xmlns:p14="http://schemas.microsoft.com/office/powerpoint/2010/main" val="23148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ESTAND" val="C:\Users\105089\AppData\Local\Temp\~vo0000.jpg"/>
  <p:tag name="AFBEELDINGFORMAAT" val=".jpg"/>
  <p:tag name="GEOPTIMALISEERD" val="0"/>
  <p:tag name="ZWARTWIT" val="0"/>
  <p:tag name="OBJECTTYPE" val="Afbeelding"/>
</p:tagLst>
</file>

<file path=ppt/theme/theme1.xml><?xml version="1.0" encoding="utf-8"?>
<a:theme xmlns:a="http://schemas.openxmlformats.org/drawingml/2006/main" name="Statkraft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tkraft PowerPoint template zonder logo.pptx" id="{3DE0DC03-A95F-4767-A6C1-ACFEFF9332FC}" vid="{6E4661A0-9ECF-417F-939E-92DDFA7C2426}"/>
    </a:ext>
  </a:extLst>
</a:theme>
</file>

<file path=ppt/theme/theme2.xml><?xml version="1.0" encoding="utf-8"?>
<a:theme xmlns:a="http://schemas.openxmlformats.org/drawingml/2006/main" name="Kantoorthema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7438159-58bf-4b46-be28-1bfc7e0b55bb">SCEPTRE-2031737404-488099</_dlc_DocId>
    <_dlc_DocIdUrl xmlns="37438159-58bf-4b46-be28-1bfc7e0b55bb">
      <Url>https://statkraft.sharepoint.com/sites/SceptreDocuments/_layouts/15/DocIdRedir.aspx?ID=SCEPTRE-2031737404-488099</Url>
      <Description>SCEPTRE-2031737404-488099</Description>
    </_dlc_DocIdUrl>
    <TaxCatchAll xmlns="37438159-58bf-4b46-be28-1bfc7e0b55bb" xsi:nil="true"/>
    <lcf76f155ced4ddcb4097134ff3c332f xmlns="b27c866b-f845-41d9-846f-20d09e71a866">
      <Terms xmlns="http://schemas.microsoft.com/office/infopath/2007/PartnerControls"/>
    </lcf76f155ced4ddcb4097134ff3c332f>
    <SharedWithUsers xmlns="37438159-58bf-4b46-be28-1bfc7e0b55bb">
      <UserInfo>
        <DisplayName>van der Vliet Willemijn</DisplayName>
        <AccountId>2028</AccountId>
        <AccountType/>
      </UserInfo>
      <UserInfo>
        <DisplayName>Clous Margo</DisplayName>
        <AccountId>4369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B5E22AC95A2B4E94F4048BAFDB9DFD" ma:contentTypeVersion="17" ma:contentTypeDescription="Create a new document." ma:contentTypeScope="" ma:versionID="929638d890a4c37e1a44507a5dab0f51">
  <xsd:schema xmlns:xsd="http://www.w3.org/2001/XMLSchema" xmlns:xs="http://www.w3.org/2001/XMLSchema" xmlns:p="http://schemas.microsoft.com/office/2006/metadata/properties" xmlns:ns2="b27c866b-f845-41d9-846f-20d09e71a866" xmlns:ns3="37438159-58bf-4b46-be28-1bfc7e0b55bb" targetNamespace="http://schemas.microsoft.com/office/2006/metadata/properties" ma:root="true" ma:fieldsID="fab1188a80f4f533e0606374191b6e5f" ns2:_="" ns3:_="">
    <xsd:import namespace="b27c866b-f845-41d9-846f-20d09e71a866"/>
    <xsd:import namespace="37438159-58bf-4b46-be28-1bfc7e0b55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c866b-f845-41d9-846f-20d09e71a8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21d6712-d20a-4d05-afac-8e514c8289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38159-58bf-4b46-be28-1bfc7e0b55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d5b5848a-bd9d-41f9-a421-c80fff247f07}" ma:internalName="TaxCatchAll" ma:showField="CatchAllData" ma:web="37438159-58bf-4b46-be28-1bfc7e0b55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68554E8-A28B-4D04-848F-25291607E2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6A7DF9-EBE4-4690-B356-257E9B073686}">
  <ds:schemaRefs>
    <ds:schemaRef ds:uri="http://schemas.microsoft.com/office/2006/metadata/properties"/>
    <ds:schemaRef ds:uri="http://schemas.microsoft.com/office/infopath/2007/PartnerControls"/>
    <ds:schemaRef ds:uri="37438159-58bf-4b46-be28-1bfc7e0b55bb"/>
    <ds:schemaRef ds:uri="b27c866b-f845-41d9-846f-20d09e71a866"/>
  </ds:schemaRefs>
</ds:datastoreItem>
</file>

<file path=customXml/itemProps3.xml><?xml version="1.0" encoding="utf-8"?>
<ds:datastoreItem xmlns:ds="http://schemas.openxmlformats.org/officeDocument/2006/customXml" ds:itemID="{44B5C09F-8F09-47B1-8180-4C33DAF17A3E}"/>
</file>

<file path=customXml/itemProps4.xml><?xml version="1.0" encoding="utf-8"?>
<ds:datastoreItem xmlns:ds="http://schemas.openxmlformats.org/officeDocument/2006/customXml" ds:itemID="{C7AE3712-E22F-4059-B795-C8375747C61B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f8afab47-5f18-4dcb-9ef3-cd87045d98ab}" enabled="1" method="Standard" siteId="{a40c0d68-338e-44ef-ab17-812ee42d12c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Statkraft PowerPoint template zonder logo</Template>
  <TotalTime>0</TotalTime>
  <Words>622</Words>
  <Application>Microsoft Office PowerPoint</Application>
  <PresentationFormat>Widescreen</PresentationFormat>
  <Paragraphs>157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Systeemlettertype regulier</vt:lpstr>
      <vt:lpstr>Statkraft</vt:lpstr>
      <vt:lpstr>Flexibiliteit bij bedrijven</vt:lpstr>
      <vt:lpstr>Spelers in het energiesysteem van de toekomst</vt:lpstr>
      <vt:lpstr>Aandeel hernieuwbaar in stroomopwek groeit</vt:lpstr>
      <vt:lpstr>Steeds vaker negatieve stroomprijzen</vt:lpstr>
      <vt:lpstr>Steeds vaker negatieve stroomprijzen</vt:lpstr>
      <vt:lpstr>Zet variabele opwek in als regelbaar vermogen</vt:lpstr>
      <vt:lpstr>Zon-PV is afregelbaar</vt:lpstr>
      <vt:lpstr>Wind is afregelbaar</vt:lpstr>
      <vt:lpstr>Ook particuliere vraag reageert op marktprijzen</vt:lpstr>
      <vt:lpstr>Netcongestie blijft voorlopig realiteit</vt:lpstr>
      <vt:lpstr>Elektrificatie industrie</vt:lpstr>
      <vt:lpstr>Groei laadinfrastructuur tot 2030</vt:lpstr>
      <vt:lpstr>Prognose laadinfra 2050</vt:lpstr>
      <vt:lpstr>Benutting laadinfra veelal overdag, behalve thuis</vt:lpstr>
      <vt:lpstr>Piek verdubbelt van 20 GW tot 45 GW in 2045</vt:lpstr>
      <vt:lpstr>Target grid 2045</vt:lpstr>
      <vt:lpstr>Benodigd flexvermogen</vt:lpstr>
      <vt:lpstr>PowerPoint Presentation</vt:lpstr>
      <vt:lpstr>PowerPoint Presentation</vt:lpstr>
      <vt:lpstr>Day-ahead prijzen volatieler dan voor 2021</vt:lpstr>
      <vt:lpstr>Ook prijzen balanceervermorgen hoger dan voorheen</vt:lpstr>
      <vt:lpstr>TenneT Industrial ValueFlex Tool</vt:lpstr>
      <vt:lpstr>Activiteiten met blijvend positieve impact op het net</vt:lpstr>
      <vt:lpstr>Energiehubs</vt:lpstr>
      <vt:lpstr>Betere benutting netcapaciteit door groepsaansluitingen</vt:lpstr>
      <vt:lpstr>PowerPoint Presentation</vt:lpstr>
      <vt:lpstr>Tot slot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Clous Margo</dc:creator>
  <cp:lastModifiedBy>van der Vliet Willemijn</cp:lastModifiedBy>
  <cp:revision>2</cp:revision>
  <dcterms:created xsi:type="dcterms:W3CDTF">2023-08-07T10:49:02Z</dcterms:created>
  <dcterms:modified xsi:type="dcterms:W3CDTF">2023-09-22T18:50:52Z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0x01010032B5E22AC95A2B4E94F4048BAFDB9DFD</vt:lpwstr>
  </property>
  <property fmtid="{D5CDD505-2E9C-101B-9397-08002B2CF9AE}" pid="3" name="_dlc_DocIdItemGuid">
    <vt:lpwstr>a71b9823-122e-4523-8057-cecff5d777f5</vt:lpwstr>
  </property>
  <property fmtid="{D5CDD505-2E9C-101B-9397-08002B2CF9AE}" pid="4" name="MediaServiceImageTags">
    <vt:lpwstr/>
  </property>
</Properties>
</file>